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5.xml" ContentType="application/vnd.openxmlformats-officedocument.presentationml.comments+xml"/>
  <Override PartName="/ppt/notesSlides/notesSlide31.xml" ContentType="application/vnd.openxmlformats-officedocument.presentationml.notesSlide+xml"/>
  <Override PartName="/ppt/comments/comment6.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7.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461" r:id="rId2"/>
    <p:sldId id="413" r:id="rId3"/>
    <p:sldId id="454" r:id="rId4"/>
    <p:sldId id="532" r:id="rId5"/>
    <p:sldId id="452" r:id="rId6"/>
    <p:sldId id="515" r:id="rId7"/>
    <p:sldId id="406" r:id="rId8"/>
    <p:sldId id="507" r:id="rId9"/>
    <p:sldId id="516" r:id="rId10"/>
    <p:sldId id="409" r:id="rId11"/>
    <p:sldId id="440" r:id="rId12"/>
    <p:sldId id="548" r:id="rId13"/>
    <p:sldId id="513" r:id="rId14"/>
    <p:sldId id="442" r:id="rId15"/>
    <p:sldId id="517" r:id="rId16"/>
    <p:sldId id="470" r:id="rId17"/>
    <p:sldId id="550" r:id="rId18"/>
    <p:sldId id="518" r:id="rId19"/>
    <p:sldId id="483" r:id="rId20"/>
    <p:sldId id="485" r:id="rId21"/>
    <p:sldId id="481" r:id="rId22"/>
    <p:sldId id="521" r:id="rId23"/>
    <p:sldId id="477" r:id="rId24"/>
    <p:sldId id="549" r:id="rId25"/>
    <p:sldId id="544" r:id="rId26"/>
    <p:sldId id="546" r:id="rId27"/>
    <p:sldId id="547" r:id="rId28"/>
    <p:sldId id="543" r:id="rId29"/>
    <p:sldId id="524" r:id="rId30"/>
    <p:sldId id="488" r:id="rId31"/>
    <p:sldId id="529" r:id="rId32"/>
    <p:sldId id="530" r:id="rId33"/>
    <p:sldId id="531" r:id="rId34"/>
    <p:sldId id="525" r:id="rId35"/>
    <p:sldId id="564" r:id="rId36"/>
    <p:sldId id="424" r:id="rId37"/>
    <p:sldId id="495" r:id="rId38"/>
    <p:sldId id="565" r:id="rId39"/>
    <p:sldId id="496" r:id="rId40"/>
    <p:sldId id="566" r:id="rId41"/>
    <p:sldId id="505" r:id="rId42"/>
    <p:sldId id="526" r:id="rId43"/>
    <p:sldId id="403" r:id="rId44"/>
    <p:sldId id="551" r:id="rId45"/>
    <p:sldId id="552" r:id="rId46"/>
    <p:sldId id="553" r:id="rId47"/>
    <p:sldId id="554" r:id="rId48"/>
    <p:sldId id="555" r:id="rId49"/>
    <p:sldId id="557" r:id="rId50"/>
    <p:sldId id="556" r:id="rId51"/>
    <p:sldId id="559" r:id="rId52"/>
    <p:sldId id="558" r:id="rId53"/>
    <p:sldId id="560" r:id="rId54"/>
    <p:sldId id="562" r:id="rId55"/>
    <p:sldId id="561" r:id="rId56"/>
    <p:sldId id="563" r:id="rId57"/>
    <p:sldId id="519" r:id="rId58"/>
    <p:sldId id="523" r:id="rId59"/>
    <p:sldId id="401" r:id="rId60"/>
    <p:sldId id="510" r:id="rId61"/>
    <p:sldId id="511" r:id="rId62"/>
    <p:sldId id="434" r:id="rId63"/>
    <p:sldId id="435" r:id="rId64"/>
    <p:sldId id="436" r:id="rId65"/>
    <p:sldId id="542" r:id="rId6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A. Klinger" initials="mak" lastIdx="20" clrIdx="0"/>
  <p:cmAuthor id="1" name="maksbt294@hotmail.de" initials="m" lastIdx="1" clrIdx="1"/>
  <p:cmAuthor id="2" name="Michael Klinger" initials="MK" lastIdx="15" clrIdx="2">
    <p:extLst>
      <p:ext uri="{19B8F6BF-5375-455C-9EA6-DF929625EA0E}">
        <p15:presenceInfo xmlns:p15="http://schemas.microsoft.com/office/powerpoint/2012/main" userId="eb2226eceb2959ef" providerId="Windows Live"/>
      </p:ext>
    </p:extLst>
  </p:cmAuthor>
  <p:cmAuthor id="3" name="Roger Arbogast" initials="RA" lastIdx="6" clrIdx="3">
    <p:extLst>
      <p:ext uri="{19B8F6BF-5375-455C-9EA6-DF929625EA0E}">
        <p15:presenceInfo xmlns:p15="http://schemas.microsoft.com/office/powerpoint/2012/main" userId="Roger Arboga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9EB"/>
    <a:srgbClr val="5C8B95"/>
    <a:srgbClr val="B0C6E1"/>
    <a:srgbClr val="5F5C66"/>
    <a:srgbClr val="646464"/>
    <a:srgbClr val="336E7B"/>
    <a:srgbClr val="D0F5CB"/>
    <a:srgbClr val="EFEEEF"/>
    <a:srgbClr val="DFDEE0"/>
    <a:srgbClr val="CFC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8" autoAdjust="0"/>
    <p:restoredTop sz="77668" autoAdjust="0"/>
  </p:normalViewPr>
  <p:slideViewPr>
    <p:cSldViewPr>
      <p:cViewPr varScale="1">
        <p:scale>
          <a:sx n="106" d="100"/>
          <a:sy n="106" d="100"/>
        </p:scale>
        <p:origin x="559" y="51"/>
      </p:cViewPr>
      <p:guideLst>
        <p:guide orient="horz" pos="2160"/>
        <p:guide pos="3840"/>
      </p:guideLst>
    </p:cSldViewPr>
  </p:slideViewPr>
  <p:notesTextViewPr>
    <p:cViewPr>
      <p:scale>
        <a:sx n="105" d="100"/>
        <a:sy n="10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6-28T20:15:38.186" idx="1">
    <p:pos x="6061" y="2294"/>
    <p:text>Ist hier gemeint: "Verantwortung für die Umsetzung hat vor allem das Leadership Team."?</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6-28T20:17:29.457" idx="2">
    <p:pos x="7264" y="829"/>
    <p:text>Könnte man den ev. genauso auch zusätzlich an den Anfang kopieren? Dann würde man sehen: Es ändert sich nix?</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0-06-28T20:18:57.763" idx="3">
    <p:pos x="4119" y="2793"/>
    <p:text>Sich an ...</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0-06-28T20:21:12.700" idx="4">
    <p:pos x="1786" y="1029"/>
    <p:text>Ev. "genannten" benutzen. Dann gibt es keinen Umbruch.</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0-06-28T20:21:39.658" idx="5">
    <p:pos x="6860" y="1029"/>
    <p:text>Schrift zu groß im Vergleich zu den anderen Folien</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6-27T11:38:31.116" idx="20">
    <p:pos x="10" y="10"/>
    <p:text>Oder auch allgemeingültiger - wie wurde es optimiert ?</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0-06-28T20:22:58.416" idx="6">
    <p:pos x="3320" y="1605"/>
    <p:text>ev. unmittelbarer</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wrap="none" lIns="90000" tIns="45000" rIns="90000" bIns="45000"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endParaRPr lang="x-none" sz="14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wrap="none" lIns="90000" tIns="45000" rIns="90000" bIns="45000" anchorCtr="0" compatLnSpc="1"/>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fld id="{7C252BC9-8276-4652-9D4D-144CD52AFC56}" type="datetimeFigureOut">
              <a:rPr lang="de-DE"/>
              <a:t>28.06.2020</a:t>
            </a:fld>
            <a:endParaRPr lang="x-none" sz="1400" b="0" i="0" u="none" strike="noStrike" baseline="0">
              <a:ln>
                <a:noFill/>
              </a:ln>
              <a:solidFill>
                <a:srgbClr val="000000"/>
              </a:solidFill>
              <a:latin typeface="Times" pitchFamily="2"/>
              <a:ea typeface="ＭＳ Ｐゴシック" pitchFamily="2"/>
              <a:cs typeface="ＭＳ Ｐゴシック"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wrap="none" lIns="90000" tIns="45000" rIns="90000" bIns="450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endParaRPr lang="x-none" sz="14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wrap="none" lIns="90000" tIns="45000" rIns="90000" bIns="45000" anchor="b" anchorCtr="0" compatLnSpc="1"/>
          <a:lstStyle/>
          <a:p>
            <a: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sz="1400"/>
            </a:pPr>
            <a:fld id="{76801B03-EB76-4136-9E6A-8805CEFC66D9}" type="slidenum">
              <a:rPr/>
              <a:t>‹Nr.›</a:t>
            </a:fld>
            <a:endParaRPr lang="x-none" sz="1400" b="0" i="0" u="none" strike="noStrike" baseline="0">
              <a:ln>
                <a:noFill/>
              </a:ln>
              <a:solidFill>
                <a:srgbClr val="000000"/>
              </a:solidFill>
              <a:latin typeface="Times" pitchFamily="2"/>
              <a:ea typeface="ＭＳ Ｐゴシック" pitchFamily="2"/>
              <a:cs typeface="ＭＳ Ｐゴシック" pitchFamily="2"/>
            </a:endParaRPr>
          </a:p>
        </p:txBody>
      </p:sp>
    </p:spTree>
    <p:extLst>
      <p:ext uri="{BB962C8B-B14F-4D97-AF65-F5344CB8AC3E}">
        <p14:creationId xmlns:p14="http://schemas.microsoft.com/office/powerpoint/2010/main" val="4160954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none" lIns="90000" tIns="45000" rIns="90000" bIns="45000" anchor="ctr" anchorCtr="1"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Header Placeholder 2"/>
          <p:cNvSpPr txBox="1">
            <a:spLocks noGrp="1"/>
          </p:cNvSpPr>
          <p:nvPr>
            <p:ph type="hdr" sz="quarter"/>
          </p:nvPr>
        </p:nvSpPr>
        <p:spPr>
          <a:xfrm>
            <a:off x="-360" y="0"/>
            <a:ext cx="2971800" cy="457200"/>
          </a:xfrm>
          <a:prstGeom prst="rect">
            <a:avLst/>
          </a:prstGeom>
          <a:noFill/>
          <a:ln>
            <a:noFill/>
          </a:ln>
        </p:spPr>
        <p:txBody>
          <a:bodyPr vert="horz" wrap="square" lIns="90000" tIns="46800" rIns="90000" bIns="46800" anchor="t"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x-none" sz="1200" b="0" i="0" u="none" strike="noStrike" baseline="0">
                <a:ln>
                  <a:noFill/>
                </a:ln>
                <a:solidFill>
                  <a:srgbClr val="000000"/>
                </a:solidFill>
                <a:latin typeface="Times" pitchFamily="2"/>
                <a:ea typeface="ＭＳ Ｐゴシック" pitchFamily="2"/>
                <a:cs typeface="ＭＳ Ｐゴシック" pitchFamily="2"/>
              </a:defRPr>
            </a:lvl1pPr>
          </a:lstStyle>
          <a:p>
            <a:pPr lvl="0"/>
            <a:endParaRPr lang="x-none"/>
          </a:p>
        </p:txBody>
      </p:sp>
      <p:sp>
        <p:nvSpPr>
          <p:cNvPr id="4" name="Date Placeholder 3"/>
          <p:cNvSpPr txBox="1">
            <a:spLocks noGrp="1"/>
          </p:cNvSpPr>
          <p:nvPr>
            <p:ph type="dt" idx="1"/>
          </p:nvPr>
        </p:nvSpPr>
        <p:spPr>
          <a:xfrm>
            <a:off x="3885839" y="0"/>
            <a:ext cx="2971800" cy="457200"/>
          </a:xfrm>
          <a:prstGeom prst="rect">
            <a:avLst/>
          </a:prstGeom>
          <a:noFill/>
          <a:ln>
            <a:noFill/>
          </a:ln>
        </p:spPr>
        <p:txBody>
          <a:bodyPr vert="horz" wrap="square" lIns="90000" tIns="46800" rIns="90000" bIns="46800" anchor="t"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x-none" sz="1200" b="0" i="0" u="none" strike="noStrike" baseline="0">
                <a:ln>
                  <a:noFill/>
                </a:ln>
                <a:solidFill>
                  <a:srgbClr val="000000"/>
                </a:solidFill>
                <a:latin typeface="Times" pitchFamily="2"/>
                <a:ea typeface="ＭＳ Ｐゴシック" pitchFamily="2"/>
                <a:cs typeface="ＭＳ Ｐゴシック" pitchFamily="2"/>
              </a:defRPr>
            </a:lvl1pPr>
          </a:lstStyle>
          <a:p>
            <a:pPr lvl="0"/>
            <a:endParaRPr lang="x-none"/>
          </a:p>
        </p:txBody>
      </p:sp>
      <p:sp>
        <p:nvSpPr>
          <p:cNvPr id="5" name="Slide Image Placeholder 4"/>
          <p:cNvSpPr>
            <a:spLocks noGrp="1" noRot="1" noChangeAspect="1"/>
          </p:cNvSpPr>
          <p:nvPr>
            <p:ph type="sldImg" idx="2"/>
          </p:nvPr>
        </p:nvSpPr>
        <p:spPr>
          <a:xfrm>
            <a:off x="381000" y="685800"/>
            <a:ext cx="6096000" cy="3429000"/>
          </a:xfrm>
          <a:prstGeom prst="rect">
            <a:avLst/>
          </a:prstGeom>
          <a:noFill/>
          <a:ln>
            <a:noFill/>
            <a:prstDash val="solid"/>
          </a:ln>
        </p:spPr>
      </p:sp>
      <p:sp>
        <p:nvSpPr>
          <p:cNvPr id="6" name="Notes Placeholder 5"/>
          <p:cNvSpPr txBox="1">
            <a:spLocks noGrp="1"/>
          </p:cNvSpPr>
          <p:nvPr>
            <p:ph type="body" sz="quarter" idx="3"/>
          </p:nvPr>
        </p:nvSpPr>
        <p:spPr>
          <a:xfrm>
            <a:off x="914400" y="4343400"/>
            <a:ext cx="5029200" cy="4114800"/>
          </a:xfrm>
          <a:prstGeom prst="rect">
            <a:avLst/>
          </a:prstGeom>
          <a:noFill/>
          <a:ln>
            <a:noFill/>
          </a:ln>
        </p:spPr>
        <p:txBody>
          <a:bodyPr vert="horz" lIns="0" tIns="0" rIns="0" bIns="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endParaRPr lang="de-DE"/>
          </a:p>
        </p:txBody>
      </p:sp>
      <p:sp>
        <p:nvSpPr>
          <p:cNvPr id="7" name="Footer Placeholder 6"/>
          <p:cNvSpPr txBox="1">
            <a:spLocks noGrp="1"/>
          </p:cNvSpPr>
          <p:nvPr>
            <p:ph type="ftr" sz="quarter" idx="4"/>
          </p:nvPr>
        </p:nvSpPr>
        <p:spPr>
          <a:xfrm>
            <a:off x="-360" y="8686800"/>
            <a:ext cx="2971800" cy="457200"/>
          </a:xfrm>
          <a:prstGeom prst="rect">
            <a:avLst/>
          </a:prstGeom>
          <a:noFill/>
          <a:ln>
            <a:noFill/>
          </a:ln>
        </p:spPr>
        <p:txBody>
          <a:bodyPr vert="horz" wrap="square" lIns="90000" tIns="46800" rIns="90000" bIns="46800" anchor="b"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x-none" sz="1200" b="0" i="0" u="none" strike="noStrike" baseline="0">
                <a:ln>
                  <a:noFill/>
                </a:ln>
                <a:solidFill>
                  <a:srgbClr val="000000"/>
                </a:solidFill>
                <a:latin typeface="Times" pitchFamily="2"/>
                <a:ea typeface="ＭＳ Ｐゴシック" pitchFamily="2"/>
                <a:cs typeface="ＭＳ Ｐゴシック" pitchFamily="2"/>
              </a:defRPr>
            </a:lvl1pPr>
          </a:lstStyle>
          <a:p>
            <a:pPr lvl="0"/>
            <a:endParaRPr lang="x-none"/>
          </a:p>
        </p:txBody>
      </p:sp>
      <p:sp>
        <p:nvSpPr>
          <p:cNvPr id="8" name="Slide Number Placeholder 7"/>
          <p:cNvSpPr txBox="1">
            <a:spLocks noGrp="1"/>
          </p:cNvSpPr>
          <p:nvPr>
            <p:ph type="sldNum" sz="quarter" idx="5"/>
          </p:nvPr>
        </p:nvSpPr>
        <p:spPr>
          <a:xfrm>
            <a:off x="3885839" y="8686800"/>
            <a:ext cx="2971800" cy="457200"/>
          </a:xfrm>
          <a:prstGeom prst="rect">
            <a:avLst/>
          </a:prstGeom>
          <a:noFill/>
          <a:ln>
            <a:noFill/>
          </a:ln>
        </p:spPr>
        <p:txBody>
          <a:bodyPr vert="horz" wrap="square" lIns="90000" tIns="46800" rIns="90000" bIns="46800" anchor="b" anchorCtr="0" compatLnSpc="1"/>
          <a:lstStyle>
            <a:lvl1pPr marL="0" marR="0" lvl="0" indent="0" algn="r"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de-DE" sz="1200" b="0" i="0" u="none" strike="noStrike" baseline="0">
                <a:ln>
                  <a:noFill/>
                </a:ln>
                <a:solidFill>
                  <a:srgbClr val="000000"/>
                </a:solidFill>
                <a:latin typeface="Times" pitchFamily="2"/>
                <a:ea typeface="ＭＳ Ｐゴシック" pitchFamily="2"/>
                <a:cs typeface="ＭＳ Ｐゴシック" pitchFamily="2"/>
              </a:defRPr>
            </a:lvl1pPr>
          </a:lstStyle>
          <a:p>
            <a:pPr lvl="0"/>
            <a:fld id="{2B8EC769-2B45-410E-867D-2244955DA0D4}" type="slidenum">
              <a:rPr/>
              <a:t>‹Nr.›</a:t>
            </a:fld>
            <a:endParaRPr lang="de-DE"/>
          </a:p>
        </p:txBody>
      </p:sp>
    </p:spTree>
    <p:extLst>
      <p:ext uri="{BB962C8B-B14F-4D97-AF65-F5344CB8AC3E}">
        <p14:creationId xmlns:p14="http://schemas.microsoft.com/office/powerpoint/2010/main" val="249245222"/>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de-DE" sz="1200" b="0" i="0" u="none" strike="noStrike" baseline="0">
        <a:ln>
          <a:noFill/>
        </a:ln>
        <a:solidFill>
          <a:srgbClr val="000000"/>
        </a:solidFill>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secure.a3flow.com/demo/trial/regist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r>
              <a:rPr lang="de-DE" sz="1400" dirty="0"/>
              <a:t>Titel: </a:t>
            </a:r>
            <a:r>
              <a:rPr lang="de-DE" sz="1200" b="0" i="0" u="none" strike="noStrike" baseline="0" dirty="0">
                <a:ln>
                  <a:noFill/>
                </a:ln>
                <a:solidFill>
                  <a:srgbClr val="000000"/>
                </a:solidFill>
                <a:effectLst/>
              </a:rPr>
              <a:t>Beschleunigen Sie die Strategieumsetzung unter Verwendung von agilen Methoden und Lean Prinzipien.</a:t>
            </a:r>
            <a:endParaRPr lang="de-DE" sz="1400" dirty="0"/>
          </a:p>
          <a:p>
            <a:endParaRPr lang="de-DE" sz="14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400" dirty="0"/>
              <a:t>Mit der COVID-19 Krise wurden zwei der häufigsten Herausforderungen bei der Strategieumsetzung umso wichtiger.</a:t>
            </a:r>
          </a:p>
          <a:p>
            <a:endParaRPr lang="de-DE" sz="1400" dirty="0"/>
          </a:p>
          <a:p>
            <a:r>
              <a:rPr lang="de-DE" sz="1400" dirty="0"/>
              <a:t>LEAN | </a:t>
            </a:r>
            <a:r>
              <a:rPr lang="de-DE" sz="1400" dirty="0" err="1"/>
              <a:t>Get</a:t>
            </a:r>
            <a:r>
              <a:rPr lang="de-DE" sz="1400" dirty="0"/>
              <a:t> </a:t>
            </a:r>
            <a:r>
              <a:rPr lang="de-DE" sz="1400" dirty="0" err="1"/>
              <a:t>the</a:t>
            </a:r>
            <a:r>
              <a:rPr lang="de-DE" sz="1400" dirty="0"/>
              <a:t> </a:t>
            </a:r>
            <a:r>
              <a:rPr lang="de-DE" sz="1400" dirty="0" err="1"/>
              <a:t>right</a:t>
            </a:r>
            <a:r>
              <a:rPr lang="de-DE" sz="1400" dirty="0"/>
              <a:t> </a:t>
            </a:r>
            <a:r>
              <a:rPr lang="de-DE" sz="1400" dirty="0" err="1"/>
              <a:t>outcome</a:t>
            </a:r>
            <a:r>
              <a:rPr lang="de-DE" sz="1400" dirty="0"/>
              <a:t> | Schneller bessere Ergebnisse erzielen</a:t>
            </a:r>
          </a:p>
          <a:p>
            <a:endParaRPr lang="de-DE" sz="1400" dirty="0"/>
          </a:p>
          <a:p>
            <a:r>
              <a:rPr lang="de-DE" sz="1400" dirty="0"/>
              <a:t>AGILE | </a:t>
            </a:r>
            <a:r>
              <a:rPr lang="de-DE" sz="1400" dirty="0" err="1"/>
              <a:t>Get</a:t>
            </a:r>
            <a:r>
              <a:rPr lang="de-DE" sz="1400" dirty="0"/>
              <a:t> </a:t>
            </a:r>
            <a:r>
              <a:rPr lang="de-DE" sz="1400" dirty="0" err="1"/>
              <a:t>the</a:t>
            </a:r>
            <a:r>
              <a:rPr lang="de-DE" sz="1400" dirty="0"/>
              <a:t> </a:t>
            </a:r>
            <a:r>
              <a:rPr lang="de-DE" sz="1400" dirty="0" err="1"/>
              <a:t>outcome</a:t>
            </a:r>
            <a:r>
              <a:rPr lang="de-DE" sz="1400" dirty="0"/>
              <a:t> </a:t>
            </a:r>
            <a:r>
              <a:rPr lang="de-DE" sz="1400" dirty="0" err="1"/>
              <a:t>right</a:t>
            </a:r>
            <a:r>
              <a:rPr lang="de-DE" sz="1400" dirty="0"/>
              <a:t> | Strategien schneller ändern und anpassen</a:t>
            </a:r>
          </a:p>
        </p:txBody>
      </p:sp>
    </p:spTree>
    <p:extLst>
      <p:ext uri="{BB962C8B-B14F-4D97-AF65-F5344CB8AC3E}">
        <p14:creationId xmlns:p14="http://schemas.microsoft.com/office/powerpoint/2010/main" val="2066507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Quintessenz: der Chef kennt die Strategie selbst nur vage und es reicht ihm aus, wenn man nur so tut als befolge man sie </a:t>
            </a:r>
          </a:p>
          <a:p>
            <a:endParaRPr lang="de-DE" dirty="0"/>
          </a:p>
          <a:p>
            <a:r>
              <a:rPr lang="de-DE" dirty="0"/>
              <a:t>(Reden beide um den heißen Brei rum und wissen eigentlich gar nicht so recht worum es geht)</a:t>
            </a:r>
          </a:p>
        </p:txBody>
      </p:sp>
    </p:spTree>
    <p:extLst>
      <p:ext uri="{BB962C8B-B14F-4D97-AF65-F5344CB8AC3E}">
        <p14:creationId xmlns:p14="http://schemas.microsoft.com/office/powerpoint/2010/main" val="2424683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err="1"/>
              <a:t>Dillerup</a:t>
            </a:r>
            <a:r>
              <a:rPr lang="de-DE" dirty="0"/>
              <a:t> R., Stoi R., Unternehmensführung 2016, „70% aller Strategien scheitern an der Umsetzung“</a:t>
            </a:r>
            <a:br>
              <a:rPr lang="de-DE" dirty="0"/>
            </a:br>
            <a:r>
              <a:rPr lang="de-DE" dirty="0"/>
              <a:t>HBR „</a:t>
            </a:r>
            <a:r>
              <a:rPr lang="de-DE" dirty="0" err="1"/>
              <a:t>Executives</a:t>
            </a:r>
            <a:r>
              <a:rPr lang="de-DE" dirty="0"/>
              <a:t> Fail </a:t>
            </a:r>
            <a:r>
              <a:rPr lang="de-DE" dirty="0" err="1"/>
              <a:t>to</a:t>
            </a:r>
            <a:r>
              <a:rPr lang="de-DE" dirty="0"/>
              <a:t> Execute </a:t>
            </a:r>
            <a:r>
              <a:rPr lang="de-DE" dirty="0" err="1"/>
              <a:t>Strategy</a:t>
            </a:r>
            <a:r>
              <a:rPr lang="de-DE" dirty="0"/>
              <a:t> </a:t>
            </a:r>
            <a:r>
              <a:rPr lang="de-DE" dirty="0" err="1"/>
              <a:t>Because</a:t>
            </a:r>
            <a:r>
              <a:rPr lang="de-DE" dirty="0"/>
              <a:t> </a:t>
            </a:r>
            <a:r>
              <a:rPr lang="de-DE" dirty="0" err="1"/>
              <a:t>They’re</a:t>
            </a:r>
            <a:r>
              <a:rPr lang="de-DE" dirty="0"/>
              <a:t> </a:t>
            </a:r>
            <a:r>
              <a:rPr lang="de-DE" dirty="0" err="1"/>
              <a:t>Too</a:t>
            </a:r>
            <a:r>
              <a:rPr lang="de-DE" dirty="0"/>
              <a:t> </a:t>
            </a:r>
            <a:r>
              <a:rPr lang="de-DE" dirty="0" err="1"/>
              <a:t>Internally</a:t>
            </a:r>
            <a:r>
              <a:rPr lang="de-DE" dirty="0"/>
              <a:t> </a:t>
            </a:r>
            <a:r>
              <a:rPr lang="de-DE" dirty="0" err="1"/>
              <a:t>Focused</a:t>
            </a:r>
            <a:r>
              <a:rPr lang="de-DE" dirty="0"/>
              <a:t>“, Nov 2017,  https://</a:t>
            </a:r>
            <a:r>
              <a:rPr lang="de-DE" dirty="0" err="1"/>
              <a:t>hbr.org</a:t>
            </a:r>
            <a:r>
              <a:rPr lang="de-DE" dirty="0"/>
              <a:t>/2017/11/executives-fail-to-execute-strategy-because-theyre-too-internally-focused == 67%</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Stichwort Kommunikation, unscharfe Formulierung, divergente Weitergabe</a:t>
            </a:r>
            <a:br>
              <a:rPr lang="de-DE" dirty="0"/>
            </a:br>
            <a:r>
              <a:rPr lang="de-DE" dirty="0"/>
              <a:t>Kein Freiraum - Strategie kommt zusätzlich hinzu</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Keine Transparenz - „</a:t>
            </a:r>
            <a:r>
              <a:rPr lang="de-DE" dirty="0" err="1"/>
              <a:t>Alignment</a:t>
            </a:r>
            <a:r>
              <a:rPr lang="de-DE" dirty="0"/>
              <a:t>“ des gesamten Unternehmens fehlt</a:t>
            </a:r>
          </a:p>
        </p:txBody>
      </p:sp>
    </p:spTree>
    <p:extLst>
      <p:ext uri="{BB962C8B-B14F-4D97-AF65-F5344CB8AC3E}">
        <p14:creationId xmlns:p14="http://schemas.microsoft.com/office/powerpoint/2010/main" val="246113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Ein </a:t>
            </a:r>
            <a:r>
              <a:rPr lang="en-US" sz="1200" dirty="0" err="1">
                <a:latin typeface="Roboto Light" charset="0"/>
                <a:ea typeface="Roboto Light" charset="0"/>
                <a:cs typeface="Roboto Light" charset="0"/>
              </a:rPr>
              <a:t>typisches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Szenario</a:t>
            </a:r>
            <a:r>
              <a:rPr lang="en-US" sz="1200" dirty="0">
                <a:latin typeface="Roboto Light" charset="0"/>
                <a:ea typeface="Roboto Light" charset="0"/>
                <a:cs typeface="Roboto Light" charset="0"/>
              </a:rPr>
              <a:t> in </a:t>
            </a:r>
            <a:r>
              <a:rPr lang="en-US" sz="1200" dirty="0" err="1">
                <a:latin typeface="Roboto Light" charset="0"/>
                <a:ea typeface="Roboto Light" charset="0"/>
                <a:cs typeface="Roboto Light" charset="0"/>
              </a:rPr>
              <a:t>vielen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Organisationen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ist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ein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traditioneller</a:t>
            </a:r>
            <a:r>
              <a:rPr lang="en-US" sz="1200" dirty="0">
                <a:latin typeface="Roboto Light" charset="0"/>
                <a:ea typeface="Roboto Light" charset="0"/>
                <a:cs typeface="Roboto Light" charset="0"/>
              </a:rPr>
              <a:t> Top-Down-Ansatz:</a:t>
            </a:r>
          </a:p>
          <a:p>
            <a:pPr marL="342900" lvl="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Das </a:t>
            </a:r>
            <a:r>
              <a:rPr lang="en-US" sz="2000" dirty="0" err="1">
                <a:latin typeface="Roboto Light" charset="0"/>
                <a:ea typeface="Roboto Light" charset="0"/>
                <a:cs typeface="Roboto Light" charset="0"/>
              </a:rPr>
              <a:t>Führungsteam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erarbeitet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während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zweitägigen</a:t>
            </a:r>
            <a:r>
              <a:rPr lang="en-US" sz="2000" dirty="0">
                <a:latin typeface="Roboto Light" charset="0"/>
                <a:ea typeface="Roboto Light" charset="0"/>
                <a:cs typeface="Roboto Light" charset="0"/>
              </a:rPr>
              <a:t> Offsites.</a:t>
            </a:r>
          </a:p>
          <a:p>
            <a:pPr marL="342900" lvl="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Das </a:t>
            </a:r>
            <a:r>
              <a:rPr lang="en-US" sz="2000" dirty="0" err="1">
                <a:latin typeface="Roboto Light" charset="0"/>
                <a:ea typeface="Roboto Light" charset="0"/>
                <a:cs typeface="Roboto Light" charset="0"/>
              </a:rPr>
              <a:t>Ergebnis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der in </a:t>
            </a:r>
            <a:r>
              <a:rPr lang="en-US" sz="2000" dirty="0" err="1">
                <a:latin typeface="Roboto Light" charset="0"/>
                <a:ea typeface="Roboto Light" charset="0"/>
                <a:cs typeface="Roboto Light" charset="0"/>
              </a:rPr>
              <a:t>einem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Hochglanzdokument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verteilt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wird</a:t>
            </a:r>
            <a:r>
              <a:rPr lang="en-US" sz="2000" dirty="0">
                <a:latin typeface="Roboto Light" charset="0"/>
                <a:ea typeface="Roboto Light" charset="0"/>
                <a:cs typeface="Roboto Light" charset="0"/>
              </a:rPr>
              <a:t>.</a:t>
            </a:r>
            <a:endParaRPr lang="en-US" sz="2000" strike="sngStrike" dirty="0">
              <a:latin typeface="Roboto Light" charset="0"/>
              <a:ea typeface="Roboto Light" charset="0"/>
              <a:cs typeface="Roboto Light" charset="0"/>
            </a:endParaRPr>
          </a:p>
          <a:p>
            <a:pPr marL="342900" lvl="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Der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wird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dem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gesamten</a:t>
            </a:r>
            <a:r>
              <a:rPr lang="en-US" sz="2000" dirty="0">
                <a:latin typeface="Roboto Light" charset="0"/>
                <a:ea typeface="Roboto Light" charset="0"/>
                <a:cs typeface="Roboto Light" charset="0"/>
              </a:rPr>
              <a:t> Personal in </a:t>
            </a:r>
            <a:r>
              <a:rPr lang="en-US" sz="2000" dirty="0" err="1">
                <a:latin typeface="Roboto Light" charset="0"/>
                <a:ea typeface="Roboto Light" charset="0"/>
                <a:cs typeface="Roboto Light" charset="0"/>
              </a:rPr>
              <a:t>einem</a:t>
            </a:r>
            <a:r>
              <a:rPr lang="en-US" sz="2000" dirty="0">
                <a:latin typeface="Roboto Light" charset="0"/>
                <a:ea typeface="Roboto Light" charset="0"/>
                <a:cs typeface="Roboto Light" charset="0"/>
              </a:rPr>
              <a:t> “Town Hall Meeting” </a:t>
            </a:r>
            <a:r>
              <a:rPr lang="en-US" sz="2000" dirty="0" err="1">
                <a:latin typeface="Roboto Light" charset="0"/>
                <a:ea typeface="Roboto Light" charset="0"/>
                <a:cs typeface="Roboto Light" charset="0"/>
              </a:rPr>
              <a:t>vorgestellt</a:t>
            </a:r>
            <a:r>
              <a:rPr lang="en-US" sz="2000" dirty="0">
                <a:latin typeface="Roboto Light" charset="0"/>
                <a:ea typeface="Roboto Light" charset="0"/>
                <a:cs typeface="Roboto Light" charset="0"/>
              </a:rPr>
              <a:t>.</a:t>
            </a:r>
          </a:p>
          <a:p>
            <a:pPr marL="342900" lvl="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Führungskräfte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erhalten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abstrakte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Anleitungen</a:t>
            </a:r>
            <a:r>
              <a:rPr lang="en-US" sz="2000" dirty="0">
                <a:latin typeface="Roboto Light" charset="0"/>
                <a:ea typeface="Roboto Light" charset="0"/>
                <a:cs typeface="Roboto Light" charset="0"/>
              </a:rPr>
              <a:t> in Form von </a:t>
            </a:r>
            <a:r>
              <a:rPr lang="en-US" sz="2000" dirty="0" err="1">
                <a:latin typeface="Roboto Light" charset="0"/>
                <a:ea typeface="Roboto Light" charset="0"/>
                <a:cs typeface="Roboto Light" charset="0"/>
              </a:rPr>
              <a:t>Zielen</a:t>
            </a:r>
            <a:r>
              <a:rPr lang="en-US" sz="2000" dirty="0">
                <a:latin typeface="Roboto Light" charset="0"/>
                <a:ea typeface="Roboto Light" charset="0"/>
                <a:cs typeface="Roboto Light" charset="0"/>
              </a:rPr>
              <a:t>, die in </a:t>
            </a:r>
            <a:r>
              <a:rPr lang="en-US" sz="2000" dirty="0" err="1">
                <a:latin typeface="Roboto Light" charset="0"/>
                <a:ea typeface="Roboto Light" charset="0"/>
                <a:cs typeface="Roboto Light" charset="0"/>
              </a:rPr>
              <a:t>konkrete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Handlungen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umgesetzt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werden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müssen</a:t>
            </a:r>
            <a:r>
              <a:rPr lang="en-US" sz="2000" dirty="0">
                <a:latin typeface="Roboto Light" charset="0"/>
                <a:ea typeface="Roboto Light" charset="0"/>
                <a:cs typeface="Roboto Light" charset="0"/>
              </a:rPr>
              <a:t>.</a:t>
            </a:r>
          </a:p>
          <a:p>
            <a:pPr marL="342900" lvl="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Jeder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kehrt</a:t>
            </a:r>
            <a:r>
              <a:rPr lang="en-US" sz="2000" dirty="0">
                <a:latin typeface="Roboto Light" charset="0"/>
                <a:ea typeface="Roboto Light" charset="0"/>
                <a:cs typeface="Roboto Light" charset="0"/>
              </a:rPr>
              <a:t> an </a:t>
            </a:r>
            <a:r>
              <a:rPr lang="en-US" sz="2000" dirty="0" err="1">
                <a:latin typeface="Roboto Light" charset="0"/>
                <a:ea typeface="Roboto Light" charset="0"/>
                <a:cs typeface="Roboto Light" charset="0"/>
              </a:rPr>
              <a:t>seinen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Schreibtisch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zurück</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jedem</a:t>
            </a:r>
            <a:r>
              <a:rPr lang="en-US" sz="2000" dirty="0">
                <a:latin typeface="Roboto Light" charset="0"/>
                <a:ea typeface="Roboto Light" charset="0"/>
                <a:cs typeface="Roboto Light" charset="0"/>
              </a:rPr>
              <a:t> Tag, der </a:t>
            </a:r>
            <a:r>
              <a:rPr lang="en-US" sz="2000" dirty="0" err="1">
                <a:latin typeface="Roboto Light" charset="0"/>
                <a:ea typeface="Roboto Light" charset="0"/>
                <a:cs typeface="Roboto Light" charset="0"/>
              </a:rPr>
              <a:t>vergeht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verliert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an </a:t>
            </a:r>
            <a:r>
              <a:rPr lang="en-US" sz="2000" dirty="0" err="1">
                <a:latin typeface="Roboto Light" charset="0"/>
                <a:ea typeface="Roboto Light" charset="0"/>
                <a:cs typeface="Roboto Light" charset="0"/>
              </a:rPr>
              <a:t>Bedeutung</a:t>
            </a:r>
            <a:r>
              <a:rPr lang="en-US" sz="2000" dirty="0">
                <a:latin typeface="Roboto Light" charset="0"/>
                <a:ea typeface="Roboto Light" charset="0"/>
                <a:cs typeface="Roboto Light" charset="0"/>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charset="0"/>
              <a:ea typeface="Roboto Light" charset="0"/>
              <a:cs typeface="Roboto Light" charset="0"/>
            </a:endParaRPr>
          </a:p>
          <a:p>
            <a:endParaRPr lang="de-DE" dirty="0"/>
          </a:p>
        </p:txBody>
      </p:sp>
    </p:spTree>
    <p:extLst>
      <p:ext uri="{BB962C8B-B14F-4D97-AF65-F5344CB8AC3E}">
        <p14:creationId xmlns:p14="http://schemas.microsoft.com/office/powerpoint/2010/main" val="3055665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1) </a:t>
            </a:r>
            <a:r>
              <a:rPr lang="en-US" sz="1200" dirty="0" err="1">
                <a:latin typeface="Roboto Light" charset="0"/>
                <a:ea typeface="Roboto Light" charset="0"/>
                <a:cs typeface="Roboto Light" charset="0"/>
              </a:rPr>
              <a:t>Diese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Ziele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müssen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realistisch</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messbar</a:t>
            </a:r>
            <a:r>
              <a:rPr lang="en-US" sz="1200" dirty="0">
                <a:latin typeface="Roboto Light" charset="0"/>
                <a:ea typeface="Roboto Light" charset="0"/>
                <a:cs typeface="Roboto Light" charset="0"/>
              </a:rPr>
              <a:t> und </a:t>
            </a:r>
            <a:r>
              <a:rPr lang="en-US" sz="1200" dirty="0" err="1">
                <a:latin typeface="Roboto Light" charset="0"/>
                <a:ea typeface="Roboto Light" charset="0"/>
                <a:cs typeface="Roboto Light" charset="0"/>
              </a:rPr>
              <a:t>konkret</a:t>
            </a:r>
            <a:r>
              <a:rPr lang="en-US" sz="1200" dirty="0">
                <a:latin typeface="Roboto Light" charset="0"/>
                <a:ea typeface="Roboto Light" charset="0"/>
                <a:cs typeface="Roboto Light" charset="0"/>
              </a:rPr>
              <a:t> sein.</a:t>
            </a:r>
          </a:p>
          <a:p>
            <a:r>
              <a:rPr lang="en-US" sz="1200" dirty="0">
                <a:latin typeface="Roboto Light" charset="0"/>
                <a:ea typeface="Roboto Light" charset="0"/>
                <a:cs typeface="Roboto Light" charset="0"/>
              </a:rPr>
              <a:t>2) </a:t>
            </a:r>
            <a:r>
              <a:rPr lang="en-US" sz="1200" dirty="0" err="1">
                <a:latin typeface="Roboto Light" charset="0"/>
                <a:ea typeface="Roboto Light" charset="0"/>
                <a:cs typeface="Roboto Light" charset="0"/>
              </a:rPr>
              <a:t>Alle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strategischen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Ziele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müssen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für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alle</a:t>
            </a:r>
            <a:r>
              <a:rPr lang="en-US" sz="1200" dirty="0">
                <a:latin typeface="Roboto Light" charset="0"/>
                <a:ea typeface="Roboto Light" charset="0"/>
                <a:cs typeface="Roboto Light" charset="0"/>
              </a:rPr>
              <a:t> transparent </a:t>
            </a:r>
            <a:r>
              <a:rPr lang="en-US" sz="1200" dirty="0" err="1">
                <a:latin typeface="Roboto Light" charset="0"/>
                <a:ea typeface="Roboto Light" charset="0"/>
                <a:cs typeface="Roboto Light" charset="0"/>
              </a:rPr>
              <a:t>gemacht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werden</a:t>
            </a:r>
            <a:r>
              <a:rPr lang="en-US" sz="1200" dirty="0">
                <a:latin typeface="Roboto Light" charset="0"/>
                <a:ea typeface="Roboto Light" charset="0"/>
                <a:cs typeface="Roboto Light" charset="0"/>
              </a:rPr>
              <a:t>.</a:t>
            </a: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3) </a:t>
            </a:r>
            <a:r>
              <a:rPr lang="en-US" sz="1200" dirty="0">
                <a:latin typeface="Roboto Light" charset="0"/>
                <a:ea typeface="Roboto Light" charset="0"/>
                <a:cs typeface="Roboto Light" charset="0"/>
              </a:rPr>
              <a:t>Die </a:t>
            </a:r>
            <a:r>
              <a:rPr lang="en-US" sz="1200" dirty="0" err="1">
                <a:latin typeface="Roboto Light" charset="0"/>
                <a:ea typeface="Roboto Light" charset="0"/>
                <a:cs typeface="Roboto Light" charset="0"/>
              </a:rPr>
              <a:t>Ziele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müssen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bis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den </a:t>
            </a:r>
            <a:r>
              <a:rPr lang="en-US" sz="1200" dirty="0" err="1">
                <a:latin typeface="Roboto Light" charset="0"/>
                <a:ea typeface="Roboto Light" charset="0"/>
                <a:cs typeface="Roboto Light" charset="0"/>
              </a:rPr>
              <a:t>Abteilungen</a:t>
            </a:r>
            <a:r>
              <a:rPr lang="en-US" sz="1200" dirty="0">
                <a:latin typeface="Roboto Light" charset="0"/>
                <a:ea typeface="Roboto Light" charset="0"/>
                <a:cs typeface="Roboto Light" charset="0"/>
              </a:rPr>
              <a:t> und Teams </a:t>
            </a:r>
            <a:r>
              <a:rPr lang="en-US" sz="1200" dirty="0" err="1">
                <a:latin typeface="Roboto Light" charset="0"/>
                <a:ea typeface="Roboto Light" charset="0"/>
                <a:cs typeface="Roboto Light" charset="0"/>
              </a:rPr>
              <a:t>herunter</a:t>
            </a:r>
            <a:r>
              <a:rPr lang="en-US" sz="1200" dirty="0">
                <a:latin typeface="Roboto Light" charset="0"/>
                <a:ea typeface="Roboto Light" charset="0"/>
                <a:cs typeface="Roboto Light" charset="0"/>
              </a:rPr>
              <a:t> kaskadiert </a:t>
            </a:r>
            <a:r>
              <a:rPr lang="en-US" sz="1200" dirty="0" err="1">
                <a:latin typeface="Roboto Light" charset="0"/>
                <a:ea typeface="Roboto Light" charset="0"/>
                <a:cs typeface="Roboto Light" charset="0"/>
              </a:rPr>
              <a:t>werden</a:t>
            </a:r>
            <a:r>
              <a:rPr lang="en-US" sz="1200" dirty="0">
                <a:latin typeface="Roboto Light" charset="0"/>
                <a:ea typeface="Roboto Light" charset="0"/>
                <a:cs typeface="Roboto Light" charset="0"/>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	</a:t>
            </a:r>
            <a:r>
              <a:rPr lang="en-US" sz="1200" dirty="0" err="1">
                <a:latin typeface="Roboto Light" charset="0"/>
                <a:ea typeface="Roboto Light" charset="0"/>
                <a:cs typeface="Roboto Light" charset="0"/>
              </a:rPr>
              <a:t>Es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müssen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funktionsübergreifende</a:t>
            </a:r>
            <a:r>
              <a:rPr lang="en-US" sz="1200" dirty="0">
                <a:latin typeface="Roboto Light" charset="0"/>
                <a:ea typeface="Roboto Light" charset="0"/>
                <a:cs typeface="Roboto Light" charset="0"/>
              </a:rPr>
              <a:t> Teams </a:t>
            </a:r>
            <a:r>
              <a:rPr lang="en-US" sz="1200" dirty="0" err="1">
                <a:latin typeface="Roboto Light" charset="0"/>
                <a:ea typeface="Roboto Light" charset="0"/>
                <a:cs typeface="Roboto Light" charset="0"/>
              </a:rPr>
              <a:t>aufgebaut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werden</a:t>
            </a:r>
            <a:r>
              <a:rPr lang="en-US" sz="1200" dirty="0">
                <a:latin typeface="Roboto Light" charset="0"/>
                <a:ea typeface="Roboto Light" charset="0"/>
                <a:cs typeface="Roboto Light" charset="0"/>
              </a:rPr>
              <a:t>, die </a:t>
            </a:r>
            <a:r>
              <a:rPr lang="en-US" sz="1200" dirty="0" err="1">
                <a:latin typeface="Roboto Light" charset="0"/>
                <a:ea typeface="Roboto Light" charset="0"/>
                <a:cs typeface="Roboto Light" charset="0"/>
              </a:rPr>
              <a:t>idealerweise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auch</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altersmäßig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heterogen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sind</a:t>
            </a:r>
            <a:r>
              <a:rPr lang="en-US" sz="1200" dirty="0">
                <a:latin typeface="Roboto Light" charset="0"/>
                <a:ea typeface="Roboto Light" charset="0"/>
                <a:cs typeface="Roboto Light" charset="0"/>
              </a:rPr>
              <a:t>. == </a:t>
            </a:r>
            <a:r>
              <a:rPr lang="en-US" sz="1200" dirty="0">
                <a:latin typeface="Roboto Light" charset="0"/>
                <a:ea typeface="Roboto Light" charset="0"/>
              </a:rPr>
              <a:t>“It is all about to get the people right and to get the process right.”, by Verne Harnish</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rPr>
              <a:t>4) </a:t>
            </a:r>
            <a:r>
              <a:rPr lang="en-US" sz="1200" dirty="0" err="1">
                <a:latin typeface="Roboto Light" charset="0"/>
                <a:ea typeface="Roboto Light" charset="0"/>
                <a:cs typeface="Roboto Light" charset="0"/>
              </a:rPr>
              <a:t>Unternehmensziele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persönlichen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Interessen</a:t>
            </a:r>
            <a:r>
              <a:rPr lang="en-US" sz="1200" dirty="0">
                <a:latin typeface="Roboto Light" charset="0"/>
                <a:ea typeface="Roboto Light" charset="0"/>
                <a:cs typeface="Roboto Light" charset="0"/>
              </a:rPr>
              <a:t> in </a:t>
            </a:r>
            <a:r>
              <a:rPr lang="en-US" sz="1200" dirty="0" err="1">
                <a:latin typeface="Roboto Light" charset="0"/>
                <a:ea typeface="Roboto Light" charset="0"/>
                <a:cs typeface="Roboto Light" charset="0"/>
              </a:rPr>
              <a:t>Einklang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bringen</a:t>
            </a:r>
            <a:endParaRPr lang="en-US" sz="1200" dirty="0">
              <a:latin typeface="Roboto Light" charset="0"/>
              <a:ea typeface="Roboto Light" charset="0"/>
            </a:endParaRPr>
          </a:p>
        </p:txBody>
      </p:sp>
    </p:spTree>
    <p:extLst>
      <p:ext uri="{BB962C8B-B14F-4D97-AF65-F5344CB8AC3E}">
        <p14:creationId xmlns:p14="http://schemas.microsoft.com/office/powerpoint/2010/main" val="43156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charset="0"/>
                <a:ea typeface="Roboto Light" charset="0"/>
                <a:cs typeface="Roboto Light" charset="0"/>
              </a:rPr>
              <a:t>Metriken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einerseits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strategischen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Zielen</a:t>
            </a:r>
            <a:r>
              <a:rPr lang="en-US" sz="1200" dirty="0">
                <a:latin typeface="Roboto Light" charset="0"/>
                <a:ea typeface="Roboto Light" charset="0"/>
                <a:cs typeface="Roboto Light" charset="0"/>
              </a:rPr>
              <a:t> und </a:t>
            </a:r>
            <a:r>
              <a:rPr lang="en-US" sz="1200" dirty="0" err="1">
                <a:latin typeface="Roboto Light" charset="0"/>
                <a:ea typeface="Roboto Light" charset="0"/>
                <a:cs typeface="Roboto Light" charset="0"/>
              </a:rPr>
              <a:t>andererseits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den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ergreifenden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Initiativen</a:t>
            </a:r>
            <a:r>
              <a:rPr lang="en-US" sz="1200" dirty="0">
                <a:latin typeface="Roboto Light" charset="0"/>
                <a:ea typeface="Roboto Light" charset="0"/>
                <a:cs typeface="Roboto Light" charset="0"/>
              </a:rPr>
              <a:t>/</a:t>
            </a:r>
            <a:r>
              <a:rPr lang="en-US" sz="1200" dirty="0" err="1">
                <a:latin typeface="Roboto Light" charset="0"/>
                <a:ea typeface="Roboto Light" charset="0"/>
                <a:cs typeface="Roboto Light" charset="0"/>
              </a:rPr>
              <a:t>Aktionen</a:t>
            </a:r>
            <a:r>
              <a:rPr lang="en-US" sz="1200" dirty="0">
                <a:latin typeface="Roboto Light" charset="0"/>
                <a:ea typeface="Roboto Light" charset="0"/>
                <a:cs typeface="Roboto Light" charset="0"/>
              </a:rPr>
              <a:t> == </a:t>
            </a:r>
            <a:r>
              <a:rPr lang="de-DE" dirty="0">
                <a:solidFill>
                  <a:srgbClr val="FF0000"/>
                </a:solidFill>
              </a:rPr>
              <a:t>Sieht man sehr schön in der </a:t>
            </a:r>
            <a:r>
              <a:rPr lang="de-DE" dirty="0" err="1">
                <a:solidFill>
                  <a:srgbClr val="FF0000"/>
                </a:solidFill>
              </a:rPr>
              <a:t>Hoshin</a:t>
            </a:r>
            <a:r>
              <a:rPr lang="de-DE" dirty="0">
                <a:solidFill>
                  <a:srgbClr val="FF0000"/>
                </a:solidFill>
              </a:rPr>
              <a:t> </a:t>
            </a:r>
            <a:r>
              <a:rPr lang="de-DE" dirty="0" err="1">
                <a:solidFill>
                  <a:srgbClr val="FF0000"/>
                </a:solidFill>
              </a:rPr>
              <a:t>Planning</a:t>
            </a:r>
            <a:r>
              <a:rPr lang="de-DE" dirty="0">
                <a:solidFill>
                  <a:srgbClr val="FF0000"/>
                </a:solidFill>
              </a:rPr>
              <a:t> Matrix</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charset="0"/>
                <a:ea typeface="Roboto Light" charset="0"/>
                <a:cs typeface="Roboto Light" charset="0"/>
              </a:rPr>
              <a:t>Verwenden</a:t>
            </a:r>
            <a:r>
              <a:rPr lang="en-US" sz="1200" dirty="0">
                <a:latin typeface="Roboto Light" charset="0"/>
                <a:ea typeface="Roboto Light" charset="0"/>
                <a:cs typeface="Roboto Light" charset="0"/>
              </a:rPr>
              <a:t> Sie </a:t>
            </a:r>
            <a:r>
              <a:rPr lang="en-US" sz="1200" dirty="0" err="1">
                <a:latin typeface="Roboto Light" charset="0"/>
                <a:ea typeface="Roboto Light" charset="0"/>
                <a:cs typeface="Roboto Light" charset="0"/>
              </a:rPr>
              <a:t>Plattformen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Strategieumsetzung</a:t>
            </a:r>
            <a:r>
              <a:rPr lang="en-US" sz="1200" dirty="0">
                <a:latin typeface="Roboto Light" charset="0"/>
                <a:ea typeface="Roboto Light" charset="0"/>
                <a:cs typeface="Roboto Light" charset="0"/>
              </a:rPr>
              <a:t>, um den </a:t>
            </a:r>
            <a:r>
              <a:rPr lang="en-US" sz="1200" dirty="0" err="1">
                <a:latin typeface="Roboto Light" charset="0"/>
                <a:ea typeface="Roboto Light" charset="0"/>
                <a:cs typeface="Roboto Light" charset="0"/>
              </a:rPr>
              <a:t>Fortschritt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visualisieren</a:t>
            </a:r>
            <a:r>
              <a:rPr lang="en-US" sz="1200" dirty="0">
                <a:latin typeface="Roboto Light" charset="0"/>
                <a:ea typeface="Roboto Light" charset="0"/>
                <a:cs typeface="Roboto Light" charset="0"/>
              </a:rPr>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charset="0"/>
                <a:ea typeface="Roboto Light" charset="0"/>
                <a:cs typeface="Roboto Light" charset="0"/>
              </a:rPr>
              <a:t>Nehmen</a:t>
            </a:r>
            <a:r>
              <a:rPr lang="en-US" sz="1200" dirty="0">
                <a:latin typeface="Roboto Light" charset="0"/>
                <a:ea typeface="Roboto Light" charset="0"/>
                <a:cs typeface="Roboto Light" charset="0"/>
              </a:rPr>
              <a:t> Sie </a:t>
            </a:r>
            <a:r>
              <a:rPr lang="en-US" sz="1200" dirty="0" err="1">
                <a:latin typeface="Roboto Light" charset="0"/>
                <a:ea typeface="Roboto Light" charset="0"/>
                <a:cs typeface="Roboto Light" charset="0"/>
              </a:rPr>
              <a:t>schnelle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Kursanpassungen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vornehmen</a:t>
            </a:r>
            <a:r>
              <a:rPr lang="en-US" sz="1200" dirty="0">
                <a:latin typeface="Roboto Light" charset="0"/>
                <a:ea typeface="Roboto Light" charset="0"/>
                <a:cs typeface="Roboto Light" charset="0"/>
              </a:rPr>
              <a:t>, um die </a:t>
            </a:r>
            <a:r>
              <a:rPr lang="en-US" sz="1200" dirty="0" err="1">
                <a:latin typeface="Roboto Light" charset="0"/>
                <a:ea typeface="Roboto Light" charset="0"/>
                <a:cs typeface="Roboto Light" charset="0"/>
              </a:rPr>
              <a:t>gewünschten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Endergebnisse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erreichen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Agilität</a:t>
            </a:r>
            <a:r>
              <a:rPr lang="en-US" sz="1200" dirty="0">
                <a:latin typeface="Roboto Light" charset="0"/>
                <a:ea typeface="Roboto Light" charset="0"/>
                <a:cs typeface="Roboto Light" charset="0"/>
              </a:rPr>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Sociocracy (New Economy): </a:t>
            </a:r>
            <a:r>
              <a:rPr lang="en-US" sz="1200" dirty="0" err="1">
                <a:latin typeface="Roboto Light" charset="0"/>
                <a:ea typeface="Roboto Light" charset="0"/>
                <a:cs typeface="Roboto Light" charset="0"/>
              </a:rPr>
              <a:t>Belohnen</a:t>
            </a:r>
            <a:r>
              <a:rPr lang="en-US" sz="1200" dirty="0">
                <a:latin typeface="Roboto Light" charset="0"/>
                <a:ea typeface="Roboto Light" charset="0"/>
                <a:cs typeface="Roboto Light" charset="0"/>
              </a:rPr>
              <a:t> Sie </a:t>
            </a:r>
            <a:r>
              <a:rPr lang="en-US" sz="1200" dirty="0" err="1">
                <a:latin typeface="Roboto Light" charset="0"/>
                <a:ea typeface="Roboto Light" charset="0"/>
                <a:cs typeface="Roboto Light" charset="0"/>
              </a:rPr>
              <a:t>andere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Aspekte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wie</a:t>
            </a:r>
            <a:r>
              <a:rPr lang="en-US" sz="1200" dirty="0">
                <a:latin typeface="Roboto Light" charset="0"/>
                <a:ea typeface="Roboto Light" charset="0"/>
                <a:cs typeface="Roboto Light" charset="0"/>
              </a:rPr>
              <a:t> z. B. </a:t>
            </a:r>
            <a:r>
              <a:rPr lang="en-US" sz="1200" dirty="0" err="1">
                <a:latin typeface="Roboto Light" charset="0"/>
                <a:ea typeface="Roboto Light" charset="0"/>
                <a:cs typeface="Roboto Light" charset="0"/>
              </a:rPr>
              <a:t>Agilität</a:t>
            </a:r>
            <a:r>
              <a:rPr lang="en-US" sz="1200" dirty="0">
                <a:latin typeface="Roboto Light" charset="0"/>
                <a:ea typeface="Roboto Light" charset="0"/>
                <a:cs typeface="Roboto Light" charset="0"/>
              </a:rPr>
              <a:t>, Teamwork, </a:t>
            </a:r>
            <a:r>
              <a:rPr lang="en-US" sz="1200" dirty="0" err="1">
                <a:latin typeface="Roboto Light" charset="0"/>
                <a:ea typeface="Roboto Light" charset="0"/>
                <a:cs typeface="Roboto Light" charset="0"/>
              </a:rPr>
              <a:t>Kreativität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iteratives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Lernen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oder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Ehrgeiz</a:t>
            </a:r>
            <a:endParaRPr lang="en-US" sz="1200" dirty="0">
              <a:latin typeface="Roboto Light" charset="0"/>
              <a:ea typeface="Roboto Light" charset="0"/>
              <a:cs typeface="Roboto Light" charset="0"/>
            </a:endParaRP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charset="0"/>
              <a:ea typeface="Roboto Light" charset="0"/>
              <a:cs typeface="Roboto Light" charset="0"/>
            </a:endParaRP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solidFill>
                <a:srgbClr val="FF0000"/>
              </a:solidFill>
            </a:endParaRPr>
          </a:p>
        </p:txBody>
      </p:sp>
    </p:spTree>
    <p:extLst>
      <p:ext uri="{BB962C8B-B14F-4D97-AF65-F5344CB8AC3E}">
        <p14:creationId xmlns:p14="http://schemas.microsoft.com/office/powerpoint/2010/main" val="819239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629314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457200" lvl="0" indent="-457200">
              <a:lnSpc>
                <a:spcPct val="150000"/>
              </a:lnSpc>
              <a:buFont typeface="Symbol" pitchFamily="2" charset="2"/>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Hoshin </a:t>
            </a:r>
            <a:r>
              <a:rPr lang="en-US" sz="2000" dirty="0" err="1">
                <a:latin typeface="Roboto Light" charset="0"/>
                <a:ea typeface="Roboto Light" charset="0"/>
              </a:rPr>
              <a:t>bedeutet</a:t>
            </a:r>
            <a:r>
              <a:rPr lang="en-US" sz="2000" dirty="0">
                <a:latin typeface="Roboto Light" charset="0"/>
                <a:ea typeface="Roboto Light" charset="0"/>
              </a:rPr>
              <a:t> so </a:t>
            </a:r>
            <a:r>
              <a:rPr lang="en-US" sz="2000" dirty="0" err="1">
                <a:latin typeface="Roboto Light" charset="0"/>
                <a:ea typeface="Roboto Light" charset="0"/>
              </a:rPr>
              <a:t>viel</a:t>
            </a:r>
            <a:r>
              <a:rPr lang="en-US" sz="2000" dirty="0">
                <a:latin typeface="Roboto Light" charset="0"/>
                <a:ea typeface="Roboto Light" charset="0"/>
              </a:rPr>
              <a:t> </a:t>
            </a:r>
            <a:r>
              <a:rPr lang="en-US" sz="2000" dirty="0" err="1">
                <a:latin typeface="Roboto Light" charset="0"/>
                <a:ea typeface="Roboto Light" charset="0"/>
              </a:rPr>
              <a:t>wie</a:t>
            </a:r>
            <a:r>
              <a:rPr lang="en-US" sz="2000" dirty="0">
                <a:latin typeface="Roboto Light" charset="0"/>
                <a:ea typeface="Roboto Light" charset="0"/>
              </a:rPr>
              <a:t> „</a:t>
            </a:r>
            <a:r>
              <a:rPr lang="en-US" sz="2000" dirty="0" err="1">
                <a:latin typeface="Roboto Light" charset="0"/>
                <a:ea typeface="Roboto Light" charset="0"/>
              </a:rPr>
              <a:t>Kompassnadel</a:t>
            </a:r>
            <a:r>
              <a:rPr lang="en-US" sz="2000" dirty="0">
                <a:latin typeface="Roboto Light" charset="0"/>
                <a:ea typeface="Roboto Light" charset="0"/>
              </a:rPr>
              <a:t>“ und </a:t>
            </a:r>
            <a:r>
              <a:rPr lang="en-US" sz="2000" dirty="0" err="1">
                <a:latin typeface="Roboto Light" charset="0"/>
                <a:ea typeface="Roboto Light" charset="0"/>
              </a:rPr>
              <a:t>Kanri</a:t>
            </a:r>
            <a:r>
              <a:rPr lang="en-US" sz="2000" dirty="0">
                <a:latin typeface="Roboto Light" charset="0"/>
                <a:ea typeface="Roboto Light" charset="0"/>
              </a:rPr>
              <a:t> </a:t>
            </a:r>
            <a:r>
              <a:rPr lang="en-US" sz="2000" dirty="0" err="1">
                <a:latin typeface="Roboto Light" charset="0"/>
                <a:ea typeface="Roboto Light" charset="0"/>
              </a:rPr>
              <a:t>bedeutet</a:t>
            </a:r>
            <a:r>
              <a:rPr lang="en-US" sz="2000" dirty="0">
                <a:latin typeface="Roboto Light" charset="0"/>
                <a:ea typeface="Roboto Light" charset="0"/>
              </a:rPr>
              <a:t> so </a:t>
            </a:r>
            <a:r>
              <a:rPr lang="en-US" sz="2000" dirty="0" err="1">
                <a:latin typeface="Roboto Light" charset="0"/>
                <a:ea typeface="Roboto Light" charset="0"/>
              </a:rPr>
              <a:t>viel</a:t>
            </a:r>
            <a:r>
              <a:rPr lang="en-US" sz="2000" dirty="0">
                <a:latin typeface="Roboto Light" charset="0"/>
                <a:ea typeface="Roboto Light" charset="0"/>
              </a:rPr>
              <a:t> </a:t>
            </a:r>
            <a:r>
              <a:rPr lang="en-US" sz="2000" dirty="0" err="1">
                <a:latin typeface="Roboto Light" charset="0"/>
                <a:ea typeface="Roboto Light" charset="0"/>
              </a:rPr>
              <a:t>wie</a:t>
            </a:r>
            <a:r>
              <a:rPr lang="en-US" sz="2000" dirty="0">
                <a:latin typeface="Roboto Light" charset="0"/>
                <a:ea typeface="Roboto Light" charset="0"/>
              </a:rPr>
              <a:t> „Management“ </a:t>
            </a:r>
            <a:r>
              <a:rPr lang="en-US" sz="2000" dirty="0" err="1">
                <a:latin typeface="Roboto Light" charset="0"/>
                <a:ea typeface="Roboto Light" charset="0"/>
              </a:rPr>
              <a:t>beziehungsweise</a:t>
            </a:r>
            <a:r>
              <a:rPr lang="en-US" sz="2000" dirty="0">
                <a:latin typeface="Roboto Light" charset="0"/>
                <a:ea typeface="Roboto Light" charset="0"/>
              </a:rPr>
              <a:t> „</a:t>
            </a:r>
            <a:r>
              <a:rPr lang="en-US" sz="2000" dirty="0" err="1">
                <a:latin typeface="Roboto Light" charset="0"/>
                <a:ea typeface="Roboto Light" charset="0"/>
              </a:rPr>
              <a:t>Steuerung</a:t>
            </a:r>
            <a:r>
              <a:rPr lang="en-US" sz="2000" dirty="0">
                <a:latin typeface="Roboto Light" charset="0"/>
                <a:ea typeface="Roboto Light" charset="0"/>
              </a:rPr>
              <a:t>“.</a:t>
            </a:r>
            <a:br>
              <a:rPr lang="en-US" sz="2000" dirty="0">
                <a:latin typeface="Roboto Light" charset="0"/>
                <a:ea typeface="Roboto Light" charset="0"/>
              </a:rPr>
            </a:br>
            <a:br>
              <a:rPr lang="en-US" sz="2000" dirty="0">
                <a:latin typeface="Roboto Light" charset="0"/>
                <a:ea typeface="Roboto Light" charset="0"/>
              </a:rPr>
            </a:br>
            <a:r>
              <a:rPr lang="en-US" sz="2000" dirty="0" err="1">
                <a:latin typeface="Roboto Light" charset="0"/>
                <a:ea typeface="Roboto Light" charset="0"/>
              </a:rPr>
              <a:t>Folglich</a:t>
            </a:r>
            <a:r>
              <a:rPr lang="en-US" sz="2000" dirty="0">
                <a:latin typeface="Roboto Light" charset="0"/>
                <a:ea typeface="Roboto Light" charset="0"/>
              </a:rPr>
              <a:t> </a:t>
            </a:r>
            <a:r>
              <a:rPr lang="en-US" sz="2000" dirty="0" err="1">
                <a:latin typeface="Roboto Light" charset="0"/>
                <a:ea typeface="Roboto Light" charset="0"/>
              </a:rPr>
              <a:t>kann</a:t>
            </a:r>
            <a:r>
              <a:rPr lang="en-US" sz="2000" dirty="0">
                <a:latin typeface="Roboto Light" charset="0"/>
                <a:ea typeface="Roboto Light" charset="0"/>
              </a:rPr>
              <a:t> man den </a:t>
            </a:r>
            <a:r>
              <a:rPr lang="en-US" sz="2000" dirty="0" err="1">
                <a:latin typeface="Roboto Light" charset="0"/>
                <a:ea typeface="Roboto Light" charset="0"/>
              </a:rPr>
              <a:t>Begriff</a:t>
            </a:r>
            <a:r>
              <a:rPr lang="en-US" sz="2000" dirty="0">
                <a:latin typeface="Roboto Light" charset="0"/>
                <a:ea typeface="Roboto Light" charset="0"/>
              </a:rPr>
              <a:t> Hoshin </a:t>
            </a:r>
            <a:r>
              <a:rPr lang="en-US" sz="2000" dirty="0" err="1">
                <a:latin typeface="Roboto Light" charset="0"/>
                <a:ea typeface="Roboto Light" charset="0"/>
              </a:rPr>
              <a:t>Kanri</a:t>
            </a:r>
            <a:r>
              <a:rPr lang="en-US" sz="2000" dirty="0">
                <a:latin typeface="Roboto Light" charset="0"/>
                <a:ea typeface="Roboto Light" charset="0"/>
              </a:rPr>
              <a:t> </a:t>
            </a:r>
            <a:r>
              <a:rPr lang="en-US" sz="2000" dirty="0" err="1">
                <a:latin typeface="Roboto Light" charset="0"/>
                <a:ea typeface="Roboto Light" charset="0"/>
              </a:rPr>
              <a:t>frei</a:t>
            </a:r>
            <a:r>
              <a:rPr lang="en-US" sz="2000" dirty="0">
                <a:latin typeface="Roboto Light" charset="0"/>
                <a:ea typeface="Roboto Light" charset="0"/>
              </a:rPr>
              <a:t> </a:t>
            </a:r>
            <a:r>
              <a:rPr lang="en-US" sz="2000" dirty="0" err="1">
                <a:latin typeface="Roboto Light" charset="0"/>
                <a:ea typeface="Roboto Light" charset="0"/>
              </a:rPr>
              <a:t>mit</a:t>
            </a:r>
            <a:r>
              <a:rPr lang="en-US" sz="2000" dirty="0">
                <a:latin typeface="Roboto Light" charset="0"/>
                <a:ea typeface="Roboto Light" charset="0"/>
              </a:rPr>
              <a:t> „Management von </a:t>
            </a:r>
            <a:r>
              <a:rPr lang="en-US" sz="2000" dirty="0" err="1">
                <a:latin typeface="Roboto Light" charset="0"/>
                <a:ea typeface="Roboto Light" charset="0"/>
              </a:rPr>
              <a:t>Zielen</a:t>
            </a:r>
            <a:r>
              <a:rPr lang="en-US" sz="2000" dirty="0">
                <a:latin typeface="Roboto Light" charset="0"/>
                <a:ea typeface="Roboto Light" charset="0"/>
              </a:rPr>
              <a:t> und </a:t>
            </a:r>
            <a:r>
              <a:rPr lang="en-US" sz="2000" dirty="0" err="1">
                <a:latin typeface="Roboto Light" charset="0"/>
                <a:ea typeface="Roboto Light" charset="0"/>
              </a:rPr>
              <a:t>Plänen</a:t>
            </a:r>
            <a:r>
              <a:rPr lang="en-US" sz="2000" dirty="0">
                <a:latin typeface="Roboto Light" charset="0"/>
                <a:ea typeface="Roboto Light" charset="0"/>
              </a:rPr>
              <a:t>“ </a:t>
            </a:r>
            <a:r>
              <a:rPr lang="en-US" sz="2000" dirty="0" err="1">
                <a:latin typeface="Roboto Light" charset="0"/>
                <a:ea typeface="Roboto Light" charset="0"/>
              </a:rPr>
              <a:t>übersetzen</a:t>
            </a:r>
            <a:endParaRPr lang="en-US" sz="2000" dirty="0">
              <a:latin typeface="Roboto Light" charset="0"/>
              <a:ea typeface="Roboto Light" charset="0"/>
            </a:endParaRPr>
          </a:p>
          <a:p>
            <a:pPr marL="457200" lvl="0" indent="-457200">
              <a:lnSpc>
                <a:spcPct val="150000"/>
              </a:lnSpc>
              <a:buFont typeface="Symbol" pitchFamily="2" charset="2"/>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2000" dirty="0">
              <a:latin typeface="Roboto Light" charset="0"/>
              <a:ea typeface="Roboto Light" charset="0"/>
            </a:endParaRPr>
          </a:p>
          <a:p>
            <a:pPr marL="457200" marR="0" lvl="0" indent="-457200" algn="l" defTabSz="914400" rtl="0" eaLnBrk="1" fontAlgn="auto" latinLnBrk="0" hangingPunct="0">
              <a:lnSpc>
                <a:spcPct val="150000"/>
              </a:lnSpc>
              <a:spcBef>
                <a:spcPts val="448"/>
              </a:spcBef>
              <a:spcAft>
                <a:spcPts val="0"/>
              </a:spcAft>
              <a:buClrTx/>
              <a:buSzTx/>
              <a:buFont typeface="Symbol" pitchFamily="2" charset="2"/>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2000" dirty="0" err="1">
                <a:latin typeface="Roboto Light" charset="0"/>
                <a:ea typeface="Roboto Light" charset="0"/>
              </a:rPr>
              <a:t>Kontinuierlicher</a:t>
            </a:r>
            <a:r>
              <a:rPr lang="en-US" sz="2000" dirty="0">
                <a:latin typeface="Roboto Light" charset="0"/>
                <a:ea typeface="Roboto Light" charset="0"/>
              </a:rPr>
              <a:t> </a:t>
            </a:r>
            <a:r>
              <a:rPr lang="en-US" sz="2000" dirty="0" err="1">
                <a:latin typeface="Roboto Light" charset="0"/>
                <a:ea typeface="Roboto Light" charset="0"/>
              </a:rPr>
              <a:t>Verbesserungsprozess</a:t>
            </a:r>
            <a:r>
              <a:rPr lang="en-US" sz="2000" dirty="0">
                <a:latin typeface="Roboto Light" charset="0"/>
                <a:ea typeface="Roboto Light" charset="0"/>
              </a:rPr>
              <a:t> (KVP)</a:t>
            </a:r>
            <a:endParaRPr lang="de-DE" sz="2000" dirty="0">
              <a:latin typeface="Roboto Light" charset="0"/>
              <a:ea typeface="Roboto Light" charset="0"/>
            </a:endParaRPr>
          </a:p>
          <a:p>
            <a:pPr marL="457200" marR="0" lvl="0" indent="-457200" algn="l" defTabSz="914400" rtl="0" eaLnBrk="1" fontAlgn="auto" latinLnBrk="0" hangingPunct="0">
              <a:lnSpc>
                <a:spcPct val="150000"/>
              </a:lnSpc>
              <a:spcBef>
                <a:spcPts val="448"/>
              </a:spcBef>
              <a:spcAft>
                <a:spcPts val="0"/>
              </a:spcAft>
              <a:buClrTx/>
              <a:buSzTx/>
              <a:buFont typeface="Symbol" pitchFamily="2" charset="2"/>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2000" dirty="0">
              <a:latin typeface="Roboto Light" charset="0"/>
              <a:ea typeface="Roboto Light" charset="0"/>
            </a:endParaRPr>
          </a:p>
          <a:p>
            <a:pPr marL="457200" lvl="0" indent="-457200">
              <a:lnSpc>
                <a:spcPct val="150000"/>
              </a:lnSpc>
              <a:buFont typeface="Symbol" pitchFamily="2" charset="2"/>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p:txBody>
      </p:sp>
    </p:spTree>
    <p:extLst>
      <p:ext uri="{BB962C8B-B14F-4D97-AF65-F5344CB8AC3E}">
        <p14:creationId xmlns:p14="http://schemas.microsoft.com/office/powerpoint/2010/main" val="1797051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rPr>
              <a:t>Die </a:t>
            </a:r>
            <a:r>
              <a:rPr lang="en-US" sz="1200" dirty="0" err="1">
                <a:latin typeface="Roboto Light" charset="0"/>
                <a:ea typeface="Roboto Light" charset="0"/>
              </a:rPr>
              <a:t>Unternehmensziele</a:t>
            </a:r>
            <a:r>
              <a:rPr lang="en-US" sz="1200" dirty="0">
                <a:latin typeface="Roboto Light" charset="0"/>
                <a:ea typeface="Roboto Light" charset="0"/>
              </a:rPr>
              <a:t> </a:t>
            </a:r>
            <a:r>
              <a:rPr lang="en-US" sz="1200" dirty="0" err="1">
                <a:latin typeface="Roboto Light" charset="0"/>
                <a:ea typeface="Roboto Light" charset="0"/>
              </a:rPr>
              <a:t>sollen</a:t>
            </a:r>
            <a:r>
              <a:rPr lang="en-US" sz="1200" dirty="0">
                <a:latin typeface="Roboto Light" charset="0"/>
                <a:ea typeface="Roboto Light" charset="0"/>
              </a:rPr>
              <a:t> </a:t>
            </a:r>
            <a:r>
              <a:rPr lang="en-US" sz="1200" dirty="0" err="1">
                <a:latin typeface="Roboto Light" charset="0"/>
                <a:ea typeface="Roboto Light" charset="0"/>
              </a:rPr>
              <a:t>mit</a:t>
            </a:r>
            <a:r>
              <a:rPr lang="en-US" sz="1200" dirty="0">
                <a:latin typeface="Roboto Light" charset="0"/>
                <a:ea typeface="Roboto Light" charset="0"/>
              </a:rPr>
              <a:t> den </a:t>
            </a:r>
            <a:r>
              <a:rPr lang="en-US" sz="1200" dirty="0" err="1">
                <a:latin typeface="Roboto Light" charset="0"/>
                <a:ea typeface="Roboto Light" charset="0"/>
              </a:rPr>
              <a:t>Plänen</a:t>
            </a:r>
            <a:r>
              <a:rPr lang="en-US" sz="1200" dirty="0">
                <a:latin typeface="Roboto Light" charset="0"/>
                <a:ea typeface="Roboto Light" charset="0"/>
              </a:rPr>
              <a:t> des Managements und der von den </a:t>
            </a:r>
            <a:r>
              <a:rPr lang="en-US" sz="1200" dirty="0" err="1">
                <a:latin typeface="Roboto Light" charset="0"/>
                <a:ea typeface="Roboto Light" charset="0"/>
              </a:rPr>
              <a:t>Mitarbeitern</a:t>
            </a:r>
            <a:r>
              <a:rPr lang="en-US" sz="1200" dirty="0">
                <a:latin typeface="Roboto Light" charset="0"/>
                <a:ea typeface="Roboto Light" charset="0"/>
              </a:rPr>
              <a:t> </a:t>
            </a:r>
            <a:r>
              <a:rPr lang="en-US" sz="1200" dirty="0" err="1">
                <a:latin typeface="Roboto Light" charset="0"/>
                <a:ea typeface="Roboto Light" charset="0"/>
              </a:rPr>
              <a:t>geleisteten</a:t>
            </a:r>
            <a:r>
              <a:rPr lang="en-US" sz="1200" dirty="0">
                <a:latin typeface="Roboto Light" charset="0"/>
                <a:ea typeface="Roboto Light" charset="0"/>
              </a:rPr>
              <a:t> Arbeit in </a:t>
            </a:r>
            <a:r>
              <a:rPr lang="en-US" sz="1200" dirty="0" err="1">
                <a:latin typeface="Roboto Light" charset="0"/>
                <a:ea typeface="Roboto Light" charset="0"/>
              </a:rPr>
              <a:t>Einklang</a:t>
            </a:r>
            <a:r>
              <a:rPr lang="en-US" sz="1200" dirty="0">
                <a:latin typeface="Roboto Light" charset="0"/>
                <a:ea typeface="Roboto Light" charset="0"/>
              </a:rPr>
              <a:t> </a:t>
            </a:r>
            <a:r>
              <a:rPr lang="en-US" sz="1200" dirty="0" err="1">
                <a:latin typeface="Roboto Light" charset="0"/>
                <a:ea typeface="Roboto Light" charset="0"/>
              </a:rPr>
              <a:t>gebracht</a:t>
            </a:r>
            <a:r>
              <a:rPr lang="en-US" sz="1200" dirty="0">
                <a:latin typeface="Roboto Light" charset="0"/>
                <a:ea typeface="Roboto Light" charset="0"/>
              </a:rPr>
              <a:t> </a:t>
            </a:r>
            <a:r>
              <a:rPr lang="en-US" sz="1200" dirty="0" err="1">
                <a:latin typeface="Roboto Light" charset="0"/>
                <a:ea typeface="Roboto Light" charset="0"/>
              </a:rPr>
              <a:t>werden</a:t>
            </a:r>
            <a:r>
              <a:rPr lang="en-US" sz="1200" dirty="0">
                <a:latin typeface="Roboto Light" charset="0"/>
                <a:ea typeface="Roboto Light" charset="0"/>
              </a:rPr>
              <a:t>.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charset="0"/>
              <a:ea typeface="Roboto Light" charset="0"/>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rPr>
              <a:t>So </a:t>
            </a:r>
            <a:r>
              <a:rPr lang="en-US" sz="1200" dirty="0" err="1">
                <a:latin typeface="Roboto Light" charset="0"/>
                <a:ea typeface="Roboto Light" charset="0"/>
              </a:rPr>
              <a:t>kann</a:t>
            </a:r>
            <a:r>
              <a:rPr lang="en-US" sz="1200" dirty="0">
                <a:latin typeface="Roboto Light" charset="0"/>
                <a:ea typeface="Roboto Light" charset="0"/>
              </a:rPr>
              <a:t> </a:t>
            </a:r>
            <a:r>
              <a:rPr lang="en-US" sz="1200" dirty="0" err="1">
                <a:latin typeface="Roboto Light" charset="0"/>
                <a:ea typeface="Roboto Light" charset="0"/>
              </a:rPr>
              <a:t>sichergestellt</a:t>
            </a:r>
            <a:r>
              <a:rPr lang="en-US" sz="1200" dirty="0">
                <a:latin typeface="Roboto Light" charset="0"/>
                <a:ea typeface="Roboto Light" charset="0"/>
              </a:rPr>
              <a:t> </a:t>
            </a:r>
            <a:r>
              <a:rPr lang="en-US" sz="1200" dirty="0" err="1">
                <a:latin typeface="Roboto Light" charset="0"/>
                <a:ea typeface="Roboto Light" charset="0"/>
              </a:rPr>
              <a:t>werden</a:t>
            </a:r>
            <a:r>
              <a:rPr lang="en-US" sz="1200" dirty="0">
                <a:latin typeface="Roboto Light" charset="0"/>
                <a:ea typeface="Roboto Light" charset="0"/>
              </a:rPr>
              <a:t>, </a:t>
            </a:r>
            <a:r>
              <a:rPr lang="en-US" sz="1200" dirty="0" err="1">
                <a:latin typeface="Roboto Light" charset="0"/>
                <a:ea typeface="Roboto Light" charset="0"/>
              </a:rPr>
              <a:t>dass</a:t>
            </a:r>
            <a:r>
              <a:rPr lang="en-US" sz="1200" dirty="0">
                <a:latin typeface="Roboto Light" charset="0"/>
                <a:ea typeface="Roboto Light" charset="0"/>
              </a:rPr>
              <a:t> </a:t>
            </a:r>
            <a:r>
              <a:rPr lang="en-US" sz="1200" dirty="0" err="1">
                <a:latin typeface="Roboto Light" charset="0"/>
                <a:ea typeface="Roboto Light" charset="0"/>
              </a:rPr>
              <a:t>alle</a:t>
            </a:r>
            <a:r>
              <a:rPr lang="en-US" sz="1200" dirty="0">
                <a:latin typeface="Roboto Light" charset="0"/>
                <a:ea typeface="Roboto Light" charset="0"/>
              </a:rPr>
              <a:t> </a:t>
            </a:r>
            <a:r>
              <a:rPr lang="en-US" sz="1200" dirty="0" err="1">
                <a:latin typeface="Roboto Light" charset="0"/>
                <a:ea typeface="Roboto Light" charset="0"/>
              </a:rPr>
              <a:t>zur</a:t>
            </a:r>
            <a:r>
              <a:rPr lang="en-US" sz="1200" dirty="0">
                <a:latin typeface="Roboto Light" charset="0"/>
                <a:ea typeface="Roboto Light" charset="0"/>
              </a:rPr>
              <a:t> </a:t>
            </a:r>
            <a:r>
              <a:rPr lang="en-US" sz="1200" dirty="0" err="1">
                <a:latin typeface="Roboto Light" charset="0"/>
                <a:ea typeface="Roboto Light" charset="0"/>
              </a:rPr>
              <a:t>gleichen</a:t>
            </a:r>
            <a:r>
              <a:rPr lang="en-US" sz="1200" dirty="0">
                <a:latin typeface="Roboto Light" charset="0"/>
                <a:ea typeface="Roboto Light" charset="0"/>
              </a:rPr>
              <a:t> Zeit an </a:t>
            </a:r>
            <a:r>
              <a:rPr lang="en-US" sz="1200" dirty="0" err="1">
                <a:latin typeface="Roboto Light" charset="0"/>
                <a:ea typeface="Roboto Light" charset="0"/>
              </a:rPr>
              <a:t>einem</a:t>
            </a:r>
            <a:r>
              <a:rPr lang="en-US" sz="1200" dirty="0">
                <a:latin typeface="Roboto Light" charset="0"/>
                <a:ea typeface="Roboto Light" charset="0"/>
              </a:rPr>
              <a:t> Strang </a:t>
            </a:r>
            <a:r>
              <a:rPr lang="en-US" sz="1200" dirty="0" err="1">
                <a:latin typeface="Roboto Light" charset="0"/>
                <a:ea typeface="Roboto Light" charset="0"/>
              </a:rPr>
              <a:t>ziehen</a:t>
            </a:r>
            <a:r>
              <a:rPr lang="en-US" sz="1200" dirty="0">
                <a:latin typeface="Roboto Light" charset="0"/>
                <a:ea typeface="Roboto Light" charset="0"/>
              </a:rPr>
              <a:t>.</a:t>
            </a:r>
          </a:p>
          <a:p>
            <a:endParaRPr lang="de-DE" dirty="0"/>
          </a:p>
          <a:p>
            <a:r>
              <a:rPr lang="en-US" sz="1200" dirty="0">
                <a:latin typeface="Roboto Light" charset="0"/>
                <a:ea typeface="Roboto Light" charset="0"/>
              </a:rPr>
              <a:t>Die Hoshin-</a:t>
            </a:r>
            <a:r>
              <a:rPr lang="en-US" sz="1200" dirty="0" err="1">
                <a:latin typeface="Roboto Light" charset="0"/>
                <a:ea typeface="Roboto Light" charset="0"/>
              </a:rPr>
              <a:t>Kanri</a:t>
            </a:r>
            <a:r>
              <a:rPr lang="en-US" sz="1200" dirty="0">
                <a:latin typeface="Roboto Light" charset="0"/>
                <a:ea typeface="Roboto Light" charset="0"/>
              </a:rPr>
              <a:t>-</a:t>
            </a:r>
            <a:r>
              <a:rPr lang="en-US" sz="1200" dirty="0" err="1">
                <a:latin typeface="Roboto Light" charset="0"/>
                <a:ea typeface="Roboto Light" charset="0"/>
              </a:rPr>
              <a:t>Methode</a:t>
            </a:r>
            <a:r>
              <a:rPr lang="en-US" sz="1200" dirty="0">
                <a:latin typeface="Roboto Light" charset="0"/>
                <a:ea typeface="Roboto Light" charset="0"/>
              </a:rPr>
              <a:t> </a:t>
            </a:r>
            <a:r>
              <a:rPr lang="en-US" sz="1200" dirty="0" err="1">
                <a:latin typeface="Roboto Light" charset="0"/>
                <a:ea typeface="Roboto Light" charset="0"/>
              </a:rPr>
              <a:t>lässt</a:t>
            </a:r>
            <a:r>
              <a:rPr lang="en-US" sz="1200" dirty="0">
                <a:latin typeface="Roboto Light" charset="0"/>
                <a:ea typeface="Roboto Light" charset="0"/>
              </a:rPr>
              <a:t> </a:t>
            </a:r>
            <a:r>
              <a:rPr lang="en-US" sz="1200" dirty="0" err="1">
                <a:latin typeface="Roboto Light" charset="0"/>
                <a:ea typeface="Roboto Light" charset="0"/>
              </a:rPr>
              <a:t>sich</a:t>
            </a:r>
            <a:r>
              <a:rPr lang="en-US" sz="1200" dirty="0">
                <a:latin typeface="Roboto Light" charset="0"/>
                <a:ea typeface="Roboto Light" charset="0"/>
              </a:rPr>
              <a:t> </a:t>
            </a:r>
            <a:r>
              <a:rPr lang="en-US" sz="1200" dirty="0" err="1">
                <a:latin typeface="Roboto Light" charset="0"/>
                <a:ea typeface="Roboto Light" charset="0"/>
              </a:rPr>
              <a:t>mit</a:t>
            </a:r>
            <a:r>
              <a:rPr lang="en-US" sz="1200" dirty="0">
                <a:latin typeface="Roboto Light" charset="0"/>
                <a:ea typeface="Roboto Light" charset="0"/>
              </a:rPr>
              <a:t> </a:t>
            </a:r>
            <a:r>
              <a:rPr lang="en-US" sz="1200" dirty="0" err="1">
                <a:latin typeface="Roboto Light" charset="0"/>
                <a:ea typeface="Roboto Light" charset="0"/>
              </a:rPr>
              <a:t>einem</a:t>
            </a:r>
            <a:r>
              <a:rPr lang="en-US" sz="1200" dirty="0">
                <a:latin typeface="Roboto Light" charset="0"/>
                <a:ea typeface="Roboto Light" charset="0"/>
              </a:rPr>
              <a:t> 7-stufigen </a:t>
            </a:r>
            <a:r>
              <a:rPr lang="en-US" sz="1200" dirty="0" err="1">
                <a:latin typeface="Roboto Light" charset="0"/>
                <a:ea typeface="Roboto Light" charset="0"/>
              </a:rPr>
              <a:t>Prozess</a:t>
            </a:r>
            <a:r>
              <a:rPr lang="en-US" sz="1200" dirty="0">
                <a:latin typeface="Roboto Light" charset="0"/>
                <a:ea typeface="Roboto Light" charset="0"/>
              </a:rPr>
              <a:t> </a:t>
            </a:r>
            <a:r>
              <a:rPr lang="en-US" sz="1200" dirty="0" err="1">
                <a:latin typeface="Roboto Light" charset="0"/>
                <a:ea typeface="Roboto Light" charset="0"/>
              </a:rPr>
              <a:t>zusammenfassen</a:t>
            </a:r>
            <a:r>
              <a:rPr lang="en-US" sz="1200" dirty="0">
                <a:latin typeface="Roboto Light" charset="0"/>
                <a:ea typeface="Roboto Light" charset="0"/>
              </a:rPr>
              <a:t>, der </a:t>
            </a:r>
            <a:r>
              <a:rPr lang="en-US" sz="1200" dirty="0" err="1">
                <a:latin typeface="Roboto Light" charset="0"/>
                <a:ea typeface="Roboto Light" charset="0"/>
              </a:rPr>
              <a:t>auch</a:t>
            </a:r>
            <a:r>
              <a:rPr lang="en-US" sz="1200" dirty="0">
                <a:latin typeface="Roboto Light" charset="0"/>
                <a:ea typeface="Roboto Light" charset="0"/>
              </a:rPr>
              <a:t> </a:t>
            </a:r>
            <a:r>
              <a:rPr lang="en-US" sz="1200" dirty="0" err="1">
                <a:latin typeface="Roboto Light" charset="0"/>
                <a:ea typeface="Roboto Light" charset="0"/>
              </a:rPr>
              <a:t>als</a:t>
            </a:r>
            <a:r>
              <a:rPr lang="en-US" sz="1200" dirty="0">
                <a:latin typeface="Roboto Light" charset="0"/>
                <a:ea typeface="Roboto Light" charset="0"/>
              </a:rPr>
              <a:t> Hoshin Planning Process </a:t>
            </a:r>
            <a:r>
              <a:rPr lang="en-US" sz="1200" dirty="0" err="1">
                <a:latin typeface="Roboto Light" charset="0"/>
                <a:ea typeface="Roboto Light" charset="0"/>
              </a:rPr>
              <a:t>bekannt</a:t>
            </a:r>
            <a:r>
              <a:rPr lang="en-US" sz="1200" dirty="0">
                <a:latin typeface="Roboto Light" charset="0"/>
                <a:ea typeface="Roboto Light" charset="0"/>
              </a:rPr>
              <a:t> </a:t>
            </a:r>
            <a:r>
              <a:rPr lang="en-US" sz="1200" dirty="0" err="1">
                <a:latin typeface="Roboto Light" charset="0"/>
                <a:ea typeface="Roboto Light" charset="0"/>
              </a:rPr>
              <a:t>ist</a:t>
            </a:r>
            <a:endParaRPr lang="de-DE" dirty="0"/>
          </a:p>
          <a:p>
            <a:endParaRPr lang="de-DE" dirty="0"/>
          </a:p>
          <a:p>
            <a:r>
              <a:rPr lang="en-US" sz="1200" dirty="0">
                <a:latin typeface="Roboto Light" charset="0"/>
                <a:ea typeface="Roboto Light" charset="0"/>
              </a:rPr>
              <a:t>Ein </a:t>
            </a:r>
            <a:r>
              <a:rPr lang="en-US" sz="1200" dirty="0" err="1">
                <a:latin typeface="Roboto Light" charset="0"/>
                <a:ea typeface="Roboto Light" charset="0"/>
              </a:rPr>
              <a:t>zentrales</a:t>
            </a:r>
            <a:r>
              <a:rPr lang="en-US" sz="1200" dirty="0">
                <a:latin typeface="Roboto Light" charset="0"/>
                <a:ea typeface="Roboto Light" charset="0"/>
              </a:rPr>
              <a:t> </a:t>
            </a:r>
            <a:r>
              <a:rPr lang="en-US" sz="1200" dirty="0" err="1">
                <a:latin typeface="Roboto Light" charset="0"/>
                <a:ea typeface="Roboto Light" charset="0"/>
              </a:rPr>
              <a:t>Werkzeug</a:t>
            </a:r>
            <a:r>
              <a:rPr lang="en-US" sz="1200" dirty="0">
                <a:latin typeface="Roboto Light" charset="0"/>
                <a:ea typeface="Roboto Light" charset="0"/>
              </a:rPr>
              <a:t> in </a:t>
            </a:r>
            <a:r>
              <a:rPr lang="en-US" sz="1200" dirty="0" err="1">
                <a:latin typeface="Roboto Light" charset="0"/>
                <a:ea typeface="Roboto Light" charset="0"/>
              </a:rPr>
              <a:t>diesem</a:t>
            </a:r>
            <a:r>
              <a:rPr lang="en-US" sz="1200" dirty="0">
                <a:latin typeface="Roboto Light" charset="0"/>
                <a:ea typeface="Roboto Light" charset="0"/>
              </a:rPr>
              <a:t> </a:t>
            </a:r>
            <a:r>
              <a:rPr lang="en-US" sz="1200" dirty="0" err="1">
                <a:latin typeface="Roboto Light" charset="0"/>
                <a:ea typeface="Roboto Light" charset="0"/>
              </a:rPr>
              <a:t>Prozess</a:t>
            </a:r>
            <a:r>
              <a:rPr lang="en-US" sz="1200" dirty="0">
                <a:latin typeface="Roboto Light" charset="0"/>
                <a:ea typeface="Roboto Light" charset="0"/>
              </a:rPr>
              <a:t> </a:t>
            </a:r>
            <a:r>
              <a:rPr lang="en-US" sz="1200" dirty="0" err="1">
                <a:latin typeface="Roboto Light" charset="0"/>
                <a:ea typeface="Roboto Light" charset="0"/>
              </a:rPr>
              <a:t>ist</a:t>
            </a:r>
            <a:r>
              <a:rPr lang="en-US" sz="1200" dirty="0">
                <a:latin typeface="Roboto Light" charset="0"/>
                <a:ea typeface="Roboto Light" charset="0"/>
              </a:rPr>
              <a:t> die Hoshin Planning Matrix.</a:t>
            </a:r>
          </a:p>
          <a:p>
            <a:endParaRPr lang="en-US" sz="1200" dirty="0">
              <a:latin typeface="Roboto Light" charset="0"/>
              <a:ea typeface="Roboto Light" charset="0"/>
            </a:endParaRPr>
          </a:p>
          <a:p>
            <a:r>
              <a:rPr lang="en-US" sz="1200" dirty="0" err="1">
                <a:latin typeface="Roboto Light" charset="0"/>
                <a:ea typeface="Roboto Light" charset="0"/>
              </a:rPr>
              <a:t>Catchball</a:t>
            </a:r>
            <a:r>
              <a:rPr lang="en-US" sz="1200" dirty="0">
                <a:latin typeface="Roboto Light" charset="0"/>
                <a:ea typeface="Roboto Light" charset="0"/>
              </a:rPr>
              <a:t>: </a:t>
            </a:r>
            <a:r>
              <a:rPr lang="en-US" sz="1200" dirty="0" err="1">
                <a:latin typeface="Roboto Light" charset="0"/>
                <a:ea typeface="Roboto Light" charset="0"/>
              </a:rPr>
              <a:t>reger</a:t>
            </a:r>
            <a:r>
              <a:rPr lang="en-US" sz="1200" dirty="0">
                <a:latin typeface="Roboto Light" charset="0"/>
                <a:ea typeface="Roboto Light" charset="0"/>
              </a:rPr>
              <a:t> </a:t>
            </a:r>
            <a:r>
              <a:rPr lang="en-US" sz="1200" dirty="0" err="1">
                <a:latin typeface="Roboto Light" charset="0"/>
                <a:ea typeface="Roboto Light" charset="0"/>
              </a:rPr>
              <a:t>Austausch</a:t>
            </a:r>
            <a:r>
              <a:rPr lang="en-US" sz="1200" dirty="0">
                <a:latin typeface="Roboto Light" charset="0"/>
                <a:ea typeface="Roboto Light" charset="0"/>
              </a:rPr>
              <a:t> </a:t>
            </a:r>
            <a:r>
              <a:rPr lang="en-US" sz="1200" dirty="0" err="1">
                <a:latin typeface="Roboto Light" charset="0"/>
                <a:ea typeface="Roboto Light" charset="0"/>
              </a:rPr>
              <a:t>zwischen</a:t>
            </a:r>
            <a:r>
              <a:rPr lang="en-US" sz="1200" dirty="0">
                <a:latin typeface="Roboto Light" charset="0"/>
                <a:ea typeface="Roboto Light" charset="0"/>
              </a:rPr>
              <a:t> den </a:t>
            </a:r>
            <a:r>
              <a:rPr lang="en-US" sz="1200" dirty="0" err="1">
                <a:latin typeface="Roboto Light" charset="0"/>
                <a:ea typeface="Roboto Light" charset="0"/>
              </a:rPr>
              <a:t>Ebenen</a:t>
            </a:r>
            <a:r>
              <a:rPr lang="en-US" sz="1200" dirty="0">
                <a:latin typeface="Roboto Light" charset="0"/>
                <a:ea typeface="Roboto Light" charset="0"/>
              </a:rPr>
              <a:t> </a:t>
            </a:r>
            <a:r>
              <a:rPr lang="en-US" sz="1200" dirty="0" err="1">
                <a:latin typeface="Roboto Light" charset="0"/>
                <a:ea typeface="Roboto Light" charset="0"/>
              </a:rPr>
              <a:t>zu</a:t>
            </a:r>
            <a:r>
              <a:rPr lang="en-US" sz="1200" dirty="0">
                <a:latin typeface="Roboto Light" charset="0"/>
                <a:ea typeface="Roboto Light" charset="0"/>
              </a:rPr>
              <a:t> den </a:t>
            </a:r>
            <a:r>
              <a:rPr lang="en-US" sz="1200" dirty="0" err="1">
                <a:latin typeface="Roboto Light" charset="0"/>
                <a:ea typeface="Roboto Light" charset="0"/>
              </a:rPr>
              <a:t>Zielen</a:t>
            </a:r>
            <a:r>
              <a:rPr lang="en-US" sz="1200" dirty="0">
                <a:latin typeface="Roboto Light" charset="0"/>
                <a:ea typeface="Roboto Light" charset="0"/>
              </a:rPr>
              <a:t> und </a:t>
            </a:r>
            <a:r>
              <a:rPr lang="en-US" sz="1200" dirty="0" err="1">
                <a:latin typeface="Roboto Light" charset="0"/>
                <a:ea typeface="Roboto Light" charset="0"/>
              </a:rPr>
              <a:t>Maßnahmen</a:t>
            </a:r>
            <a:r>
              <a:rPr lang="en-US" sz="1200" dirty="0">
                <a:latin typeface="Roboto Light" charset="0"/>
                <a:ea typeface="Roboto Light" charset="0"/>
              </a:rPr>
              <a:t> – </a:t>
            </a:r>
            <a:r>
              <a:rPr lang="en-US" sz="1200" dirty="0" err="1">
                <a:latin typeface="Roboto Light" charset="0"/>
                <a:ea typeface="Roboto Light" charset="0"/>
              </a:rPr>
              <a:t>inkl</a:t>
            </a:r>
            <a:r>
              <a:rPr lang="en-US" sz="1200" dirty="0">
                <a:latin typeface="Roboto Light" charset="0"/>
                <a:ea typeface="Roboto Light" charset="0"/>
              </a:rPr>
              <a:t>. </a:t>
            </a:r>
            <a:r>
              <a:rPr lang="en-US" sz="1200" dirty="0" err="1">
                <a:latin typeface="Roboto Light" charset="0"/>
                <a:ea typeface="Roboto Light" charset="0"/>
              </a:rPr>
              <a:t>Kaskadierung</a:t>
            </a:r>
            <a:r>
              <a:rPr lang="en-US" sz="1200" dirty="0">
                <a:latin typeface="Roboto Light" charset="0"/>
                <a:ea typeface="Roboto Light" charset="0"/>
              </a:rPr>
              <a:t>); </a:t>
            </a:r>
            <a:r>
              <a:rPr lang="en-US" sz="1200" dirty="0" err="1">
                <a:latin typeface="Roboto Light" charset="0"/>
                <a:ea typeface="Roboto Light" charset="0"/>
              </a:rPr>
              <a:t>Steigert</a:t>
            </a:r>
            <a:r>
              <a:rPr lang="en-US" sz="1200" dirty="0">
                <a:latin typeface="Roboto Light" charset="0"/>
                <a:ea typeface="Roboto Light" charset="0"/>
              </a:rPr>
              <a:t> das Engagement; </a:t>
            </a:r>
            <a:r>
              <a:rPr lang="en-US" sz="1200" dirty="0" err="1">
                <a:latin typeface="Roboto Light" charset="0"/>
                <a:ea typeface="Roboto Light" charset="0"/>
              </a:rPr>
              <a:t>Reger</a:t>
            </a:r>
            <a:r>
              <a:rPr lang="en-US" sz="1200" dirty="0">
                <a:latin typeface="Roboto Light" charset="0"/>
                <a:ea typeface="Roboto Light" charset="0"/>
              </a:rPr>
              <a:t> </a:t>
            </a:r>
            <a:r>
              <a:rPr lang="en-US" sz="1200" dirty="0" err="1">
                <a:latin typeface="Roboto Light" charset="0"/>
                <a:ea typeface="Roboto Light" charset="0"/>
              </a:rPr>
              <a:t>Informationsaustausch</a:t>
            </a:r>
            <a:r>
              <a:rPr lang="en-US" sz="1200" dirty="0">
                <a:latin typeface="Roboto Light" charset="0"/>
                <a:ea typeface="Roboto Light" charset="0"/>
              </a:rPr>
              <a:t>; KVP</a:t>
            </a: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rPr>
              <a:t>Plan-Do-Check-Act (PDCA) </a:t>
            </a:r>
            <a:r>
              <a:rPr lang="en-US" sz="1200" dirty="0" err="1">
                <a:latin typeface="Roboto Light" charset="0"/>
                <a:ea typeface="Roboto Light" charset="0"/>
              </a:rPr>
              <a:t>oder</a:t>
            </a:r>
            <a:r>
              <a:rPr lang="en-US" sz="1200" dirty="0">
                <a:latin typeface="Roboto Light" charset="0"/>
                <a:ea typeface="Roboto Light" charset="0"/>
              </a:rPr>
              <a:t> Deming Cycle</a:t>
            </a:r>
            <a:endParaRPr lang="de-DE" sz="1200" dirty="0">
              <a:latin typeface="Roboto Light" charset="0"/>
              <a:ea typeface="Roboto Light" charset="0"/>
            </a:endParaRPr>
          </a:p>
          <a:p>
            <a:endParaRPr lang="de-DE" dirty="0"/>
          </a:p>
        </p:txBody>
      </p:sp>
    </p:spTree>
    <p:extLst>
      <p:ext uri="{BB962C8B-B14F-4D97-AF65-F5344CB8AC3E}">
        <p14:creationId xmlns:p14="http://schemas.microsoft.com/office/powerpoint/2010/main" val="950185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8207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19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Das Buch von Jeff Sutherland, einer der Väter von </a:t>
            </a:r>
            <a:r>
              <a:rPr lang="de-DE" dirty="0" err="1"/>
              <a:t>Scrum</a:t>
            </a:r>
            <a:r>
              <a:rPr lang="de-DE" dirty="0"/>
              <a:t>, heißt bezeichnenderweise „</a:t>
            </a:r>
            <a:r>
              <a:rPr lang="de-DE" dirty="0" err="1"/>
              <a:t>Doing</a:t>
            </a:r>
            <a:r>
              <a:rPr lang="de-DE" dirty="0"/>
              <a:t> </a:t>
            </a:r>
            <a:r>
              <a:rPr lang="de-DE" dirty="0" err="1"/>
              <a:t>twice</a:t>
            </a:r>
            <a:r>
              <a:rPr lang="de-DE" dirty="0"/>
              <a:t> </a:t>
            </a:r>
            <a:r>
              <a:rPr lang="de-DE" dirty="0" err="1"/>
              <a:t>the</a:t>
            </a:r>
            <a:r>
              <a:rPr lang="de-DE" dirty="0"/>
              <a:t> </a:t>
            </a:r>
            <a:r>
              <a:rPr lang="de-DE" dirty="0" err="1"/>
              <a:t>work</a:t>
            </a:r>
            <a:r>
              <a:rPr lang="de-DE" dirty="0"/>
              <a:t> in half </a:t>
            </a:r>
            <a:r>
              <a:rPr lang="de-DE" dirty="0" err="1"/>
              <a:t>the</a:t>
            </a:r>
            <a:r>
              <a:rPr lang="de-DE" dirty="0"/>
              <a:t> time.“</a:t>
            </a: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Scrum Master (Coach/Moderator/</a:t>
            </a:r>
            <a:r>
              <a:rPr lang="en-US" sz="1200" dirty="0" err="1">
                <a:latin typeface="Roboto Light" charset="0"/>
                <a:ea typeface="Roboto Light" charset="0"/>
                <a:cs typeface="Roboto Light" charset="0"/>
              </a:rPr>
              <a:t>Zeremonienmeister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für</a:t>
            </a:r>
            <a:r>
              <a:rPr lang="en-US" sz="1200" dirty="0">
                <a:latin typeface="Roboto Light" charset="0"/>
                <a:ea typeface="Roboto Light" charset="0"/>
                <a:cs typeface="Roboto Light" charset="0"/>
              </a:rPr>
              <a:t> das Team … </a:t>
            </a:r>
            <a:r>
              <a:rPr lang="en-US" sz="1200" dirty="0" err="1">
                <a:latin typeface="Roboto Light" charset="0"/>
                <a:ea typeface="Roboto Light" charset="0"/>
                <a:cs typeface="Roboto Light" charset="0"/>
              </a:rPr>
              <a:t>hilft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bei</a:t>
            </a:r>
            <a:r>
              <a:rPr lang="en-US" sz="1200" dirty="0">
                <a:latin typeface="Roboto Light" charset="0"/>
                <a:ea typeface="Roboto Light" charset="0"/>
                <a:cs typeface="Roboto Light" charset="0"/>
              </a:rPr>
              <a:t> der </a:t>
            </a:r>
            <a:r>
              <a:rPr lang="en-US" sz="1200" dirty="0" err="1">
                <a:latin typeface="Roboto Light" charset="0"/>
                <a:ea typeface="Roboto Light" charset="0"/>
                <a:cs typeface="Roboto Light" charset="0"/>
              </a:rPr>
              <a:t>Methodik</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hilft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dem</a:t>
            </a:r>
            <a:r>
              <a:rPr lang="en-US" sz="1200" dirty="0">
                <a:latin typeface="Roboto Light" charset="0"/>
                <a:ea typeface="Roboto Light" charset="0"/>
                <a:cs typeface="Roboto Light" charset="0"/>
              </a:rPr>
              <a:t> Team </a:t>
            </a:r>
            <a:r>
              <a:rPr lang="en-US" sz="1200" dirty="0" err="1">
                <a:latin typeface="Roboto Light" charset="0"/>
                <a:ea typeface="Roboto Light" charset="0"/>
                <a:cs typeface="Roboto Light" charset="0"/>
              </a:rPr>
              <a:t>produktiver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werden</a:t>
            </a:r>
            <a:r>
              <a:rPr lang="en-US" sz="1200" dirty="0">
                <a:latin typeface="Roboto Light" charset="0"/>
                <a:ea typeface="Roboto Light" charset="0"/>
                <a:cs typeface="Roboto Light" charset="0"/>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Product Owner (</a:t>
            </a:r>
            <a:r>
              <a:rPr lang="en-US" sz="1200" dirty="0" err="1">
                <a:latin typeface="Roboto Light" charset="0"/>
                <a:ea typeface="Roboto Light" charset="0"/>
                <a:cs typeface="Roboto Light" charset="0"/>
              </a:rPr>
              <a:t>Repräsentiert</a:t>
            </a:r>
            <a:r>
              <a:rPr lang="en-US" sz="1200" dirty="0">
                <a:latin typeface="Roboto Light" charset="0"/>
                <a:ea typeface="Roboto Light" charset="0"/>
                <a:cs typeface="Roboto Light" charset="0"/>
              </a:rPr>
              <a:t> den </a:t>
            </a:r>
            <a:r>
              <a:rPr lang="en-US" sz="1200" dirty="0" err="1">
                <a:latin typeface="Roboto Light" charset="0"/>
                <a:ea typeface="Roboto Light" charset="0"/>
                <a:cs typeface="Roboto Light" charset="0"/>
              </a:rPr>
              <a:t>Kunden</a:t>
            </a:r>
            <a:r>
              <a:rPr lang="en-US" sz="1200" dirty="0">
                <a:latin typeface="Roboto Light" charset="0"/>
                <a:ea typeface="Roboto Light" charset="0"/>
                <a:cs typeface="Roboto Light" charset="0"/>
              </a:rPr>
              <a:t> / das </a:t>
            </a:r>
            <a:r>
              <a:rPr lang="en-US" sz="1200" dirty="0" err="1">
                <a:latin typeface="Roboto Light" charset="0"/>
                <a:ea typeface="Roboto Light" charset="0"/>
                <a:cs typeface="Roboto Light" charset="0"/>
              </a:rPr>
              <a:t>Unternehmen</a:t>
            </a:r>
            <a:r>
              <a:rPr lang="en-US" sz="1200" dirty="0">
                <a:latin typeface="Roboto Light" charset="0"/>
                <a:ea typeface="Roboto Light" charset="0"/>
                <a:cs typeface="Roboto Light" charset="0"/>
              </a:rPr>
              <a:t>) </a:t>
            </a:r>
          </a:p>
          <a:p>
            <a:endParaRPr lang="de-DE" dirty="0"/>
          </a:p>
          <a:p>
            <a:r>
              <a:rPr lang="en-US" sz="1200" dirty="0" err="1">
                <a:latin typeface="Roboto Light" charset="0"/>
                <a:ea typeface="Roboto Light" charset="0"/>
                <a:cs typeface="Roboto Light" charset="0"/>
              </a:rPr>
              <a:t>Zeitrahmen</a:t>
            </a:r>
            <a:r>
              <a:rPr lang="en-US" sz="1200" dirty="0">
                <a:latin typeface="Roboto Light" charset="0"/>
                <a:ea typeface="Roboto Light" charset="0"/>
                <a:cs typeface="Roboto Light" charset="0"/>
              </a:rPr>
              <a:t> (Sprints </a:t>
            </a:r>
            <a:r>
              <a:rPr lang="en-US" sz="1200" dirty="0" err="1">
                <a:latin typeface="Roboto Light" charset="0"/>
                <a:ea typeface="Roboto Light" charset="0"/>
                <a:cs typeface="Roboto Light" charset="0"/>
              </a:rPr>
              <a:t>sind</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zeitgebunden</a:t>
            </a:r>
            <a:r>
              <a:rPr lang="en-US" sz="1200" dirty="0">
                <a:latin typeface="Roboto Light" charset="0"/>
                <a:ea typeface="Roboto Light" charset="0"/>
                <a:cs typeface="Roboto Light" charset="0"/>
              </a:rPr>
              <a:t>; oft </a:t>
            </a:r>
            <a:r>
              <a:rPr lang="en-US" sz="1200" dirty="0" err="1">
                <a:latin typeface="Roboto Light" charset="0"/>
                <a:ea typeface="Roboto Light" charset="0"/>
                <a:cs typeface="Roboto Light" charset="0"/>
              </a:rPr>
              <a:t>sind</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zwei</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Wochen</a:t>
            </a:r>
            <a:r>
              <a:rPr lang="en-US" sz="1200" dirty="0">
                <a:latin typeface="Roboto Light" charset="0"/>
                <a:ea typeface="Roboto Light" charset="0"/>
                <a:cs typeface="Roboto Light" charset="0"/>
              </a:rPr>
              <a:t>)</a:t>
            </a:r>
            <a:endParaRPr lang="de-DE" dirty="0"/>
          </a:p>
          <a:p>
            <a:endParaRPr lang="de-DE" dirty="0"/>
          </a:p>
          <a:p>
            <a:endParaRPr lang="de-DE" dirty="0"/>
          </a:p>
          <a:p>
            <a:r>
              <a:rPr lang="de-DE" dirty="0"/>
              <a:t>Skalierung von </a:t>
            </a:r>
            <a:r>
              <a:rPr lang="de-DE" dirty="0" err="1"/>
              <a:t>Scrum</a:t>
            </a:r>
            <a:r>
              <a:rPr lang="de-DE" dirty="0"/>
              <a:t>: SAFE – Skalierung ins Enterprise.</a:t>
            </a:r>
          </a:p>
        </p:txBody>
      </p:sp>
    </p:spTree>
    <p:extLst>
      <p:ext uri="{BB962C8B-B14F-4D97-AF65-F5344CB8AC3E}">
        <p14:creationId xmlns:p14="http://schemas.microsoft.com/office/powerpoint/2010/main" val="318355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Unser Kunde aus dem Dienstleistungssektor in Barcelona mit mehreren hundert Millionen EUR Umsatz im Jahr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hatte den Wirtschaftsplan und Strategieplan 2020 fertiggestellt und bereits an der Umsetzung gearbeitet.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Im März ist ein großer Teil der Aufträge von Hotels komplett weggebrochen.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Das Führungsteam hat den Plan für den Konzern und 8 Tochterfirmen in wenigen Tagen vollständig überarbeitet,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auf alle Einheiten herunter kaskadiert und in der gesamten Organisation verteilt.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Das Unternehmen existiert weiterhin und wird sich voraussichtlich auch wieder erholen.</a:t>
            </a:r>
          </a:p>
        </p:txBody>
      </p:sp>
    </p:spTree>
    <p:extLst>
      <p:ext uri="{BB962C8B-B14F-4D97-AF65-F5344CB8AC3E}">
        <p14:creationId xmlns:p14="http://schemas.microsoft.com/office/powerpoint/2010/main" val="3805641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1) </a:t>
            </a:r>
            <a:r>
              <a:rPr lang="en-US" sz="2000" dirty="0">
                <a:latin typeface="Roboto Light" charset="0"/>
                <a:ea typeface="Roboto Light" charset="0"/>
                <a:cs typeface="Roboto Light" charset="0"/>
              </a:rPr>
              <a:t>Eine </a:t>
            </a:r>
            <a:r>
              <a:rPr lang="en-US" sz="2000" dirty="0" err="1">
                <a:latin typeface="Roboto Light" charset="0"/>
                <a:ea typeface="Roboto Light" charset="0"/>
                <a:cs typeface="Roboto Light" charset="0"/>
              </a:rPr>
              <a:t>Liste</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während</a:t>
            </a:r>
            <a:r>
              <a:rPr lang="en-US" sz="2000" dirty="0">
                <a:latin typeface="Roboto Light" charset="0"/>
                <a:ea typeface="Roboto Light" charset="0"/>
                <a:cs typeface="Roboto Light" charset="0"/>
              </a:rPr>
              <a:t> des Sprints </a:t>
            </a:r>
            <a:r>
              <a:rPr lang="en-US" sz="2000" dirty="0" err="1">
                <a:latin typeface="Roboto Light" charset="0"/>
                <a:ea typeface="Roboto Light" charset="0"/>
                <a:cs typeface="Roboto Light" charset="0"/>
              </a:rPr>
              <a:t>auszuführenden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Aufgaben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Eine </a:t>
            </a:r>
            <a:r>
              <a:rPr lang="en-US" sz="2000" dirty="0" err="1">
                <a:latin typeface="Roboto Light" charset="0"/>
                <a:ea typeface="Roboto Light" charset="0"/>
                <a:cs typeface="Roboto Light" charset="0"/>
              </a:rPr>
              <a:t>Zusage</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geplanten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Aufgaben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im</a:t>
            </a:r>
            <a:r>
              <a:rPr lang="en-US" sz="2000" dirty="0">
                <a:latin typeface="Roboto Light" charset="0"/>
                <a:ea typeface="Roboto Light" charset="0"/>
                <a:cs typeface="Roboto Light" charset="0"/>
              </a:rPr>
              <a:t> Sprint </a:t>
            </a:r>
            <a:r>
              <a:rPr lang="en-US" sz="2000" dirty="0" err="1">
                <a:latin typeface="Roboto Light" charset="0"/>
                <a:ea typeface="Roboto Light" charset="0"/>
                <a:cs typeface="Roboto Light" charset="0"/>
              </a:rPr>
              <a:t>umzusetzen</a:t>
            </a:r>
            <a:endParaRPr lang="en-US" sz="2000" dirty="0">
              <a:latin typeface="Roboto Light" charset="0"/>
              <a:ea typeface="Roboto Light" charset="0"/>
              <a:cs typeface="Roboto Light" charset="0"/>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2) </a:t>
            </a:r>
            <a:r>
              <a:rPr lang="en-US" sz="1200" dirty="0">
                <a:latin typeface="Roboto Light" charset="0"/>
                <a:ea typeface="Roboto Light" charset="0"/>
                <a:cs typeface="Roboto Light" charset="0"/>
              </a:rPr>
              <a:t>Die </a:t>
            </a:r>
            <a:r>
              <a:rPr lang="en-US" sz="1200" dirty="0" err="1">
                <a:latin typeface="Roboto Light" charset="0"/>
                <a:ea typeface="Roboto Light" charset="0"/>
                <a:cs typeface="Roboto Light" charset="0"/>
              </a:rPr>
              <a:t>Teammitglieder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tauschen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sich</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gegenseitig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aus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woran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sie</a:t>
            </a:r>
            <a:r>
              <a:rPr lang="en-US" sz="1200" dirty="0">
                <a:latin typeface="Roboto Light" charset="0"/>
                <a:ea typeface="Roboto Light" charset="0"/>
                <a:cs typeface="Roboto Light" charset="0"/>
              </a:rPr>
              <a:t> am </a:t>
            </a:r>
            <a:r>
              <a:rPr lang="en-US" sz="1200" dirty="0" err="1">
                <a:latin typeface="Roboto Light" charset="0"/>
                <a:ea typeface="Roboto Light" charset="0"/>
                <a:cs typeface="Roboto Light" charset="0"/>
              </a:rPr>
              <a:t>Vortag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gearbeitet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haben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woran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sie</a:t>
            </a:r>
            <a:r>
              <a:rPr lang="en-US" sz="1200" dirty="0">
                <a:latin typeface="Roboto Light" charset="0"/>
                <a:ea typeface="Roboto Light" charset="0"/>
                <a:cs typeface="Roboto Light" charset="0"/>
              </a:rPr>
              <a:t> am </a:t>
            </a:r>
            <a:r>
              <a:rPr lang="en-US" sz="1200" dirty="0" err="1">
                <a:latin typeface="Roboto Light" charset="0"/>
                <a:ea typeface="Roboto Light" charset="0"/>
                <a:cs typeface="Roboto Light" charset="0"/>
              </a:rPr>
              <a:t>aktuellen</a:t>
            </a:r>
            <a:r>
              <a:rPr lang="en-US" sz="1200" dirty="0">
                <a:latin typeface="Roboto Light" charset="0"/>
                <a:ea typeface="Roboto Light" charset="0"/>
                <a:cs typeface="Roboto Light" charset="0"/>
              </a:rPr>
              <a:t> Tag </a:t>
            </a:r>
            <a:r>
              <a:rPr lang="en-US" sz="1200" dirty="0" err="1">
                <a:latin typeface="Roboto Light" charset="0"/>
                <a:ea typeface="Roboto Light" charset="0"/>
                <a:cs typeface="Roboto Light" charset="0"/>
              </a:rPr>
              <a:t>arbeiten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werden</a:t>
            </a:r>
            <a:r>
              <a:rPr lang="en-US" sz="1200" dirty="0">
                <a:latin typeface="Roboto Light" charset="0"/>
                <a:ea typeface="Roboto Light" charset="0"/>
                <a:cs typeface="Roboto Light" charset="0"/>
              </a:rPr>
              <a:t> und </a:t>
            </a:r>
            <a:r>
              <a:rPr lang="en-US" sz="1200" dirty="0" err="1">
                <a:latin typeface="Roboto Light" charset="0"/>
                <a:ea typeface="Roboto Light" charset="0"/>
                <a:cs typeface="Roboto Light" charset="0"/>
              </a:rPr>
              <a:t>benennen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alle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Hindernisse</a:t>
            </a:r>
            <a:r>
              <a:rPr lang="en-US" sz="1200" dirty="0">
                <a:latin typeface="Roboto Light" charset="0"/>
                <a:ea typeface="Roboto Light" charset="0"/>
                <a:cs typeface="Roboto Light" charset="0"/>
              </a:rPr>
              <a:t>, die </a:t>
            </a:r>
            <a:r>
              <a:rPr lang="en-US" sz="1200" dirty="0" err="1">
                <a:latin typeface="Roboto Light" charset="0"/>
                <a:ea typeface="Roboto Light" charset="0"/>
                <a:cs typeface="Roboto Light" charset="0"/>
              </a:rPr>
              <a:t>dem</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Fortschritt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im</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Wege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stehen</a:t>
            </a:r>
            <a:r>
              <a:rPr lang="en-US" sz="1200" dirty="0">
                <a:latin typeface="Roboto Light" charset="0"/>
                <a:ea typeface="Roboto Light" charset="0"/>
                <a:cs typeface="Roboto Light" charset="0"/>
              </a:rPr>
              <a:t>.</a:t>
            </a:r>
          </a:p>
          <a:p>
            <a:pPr marL="628650" marR="0" lvl="1"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Verne </a:t>
            </a:r>
            <a:r>
              <a:rPr lang="de-DE" dirty="0" err="1"/>
              <a:t>Harnish</a:t>
            </a:r>
            <a:r>
              <a:rPr lang="de-DE" dirty="0"/>
              <a:t> at CEO </a:t>
            </a:r>
            <a:r>
              <a:rPr lang="de-DE" dirty="0" err="1"/>
              <a:t>Rising</a:t>
            </a:r>
            <a:r>
              <a:rPr lang="de-DE" dirty="0"/>
              <a:t> </a:t>
            </a:r>
            <a:r>
              <a:rPr lang="de-DE" dirty="0" err="1"/>
              <a:t>Summit</a:t>
            </a:r>
            <a:r>
              <a:rPr lang="de-DE" dirty="0"/>
              <a:t> (16.06.2020):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move</a:t>
            </a:r>
            <a:r>
              <a:rPr lang="de-DE" dirty="0"/>
              <a:t> </a:t>
            </a:r>
            <a:r>
              <a:rPr lang="de-DE" dirty="0" err="1"/>
              <a:t>faster</a:t>
            </a:r>
            <a:r>
              <a:rPr lang="de-DE" dirty="0"/>
              <a:t> </a:t>
            </a:r>
            <a:r>
              <a:rPr lang="de-DE" dirty="0" err="1"/>
              <a:t>you</a:t>
            </a:r>
            <a:r>
              <a:rPr lang="de-DE" dirty="0"/>
              <a:t> </a:t>
            </a:r>
            <a:r>
              <a:rPr lang="de-DE" dirty="0" err="1"/>
              <a:t>have</a:t>
            </a:r>
            <a:r>
              <a:rPr lang="de-DE" dirty="0"/>
              <a:t> </a:t>
            </a:r>
            <a:r>
              <a:rPr lang="de-DE" dirty="0" err="1"/>
              <a:t>to</a:t>
            </a:r>
            <a:r>
              <a:rPr lang="de-DE" dirty="0"/>
              <a:t> pulse </a:t>
            </a:r>
            <a:r>
              <a:rPr lang="de-DE" dirty="0" err="1"/>
              <a:t>faster</a:t>
            </a:r>
            <a:r>
              <a:rPr lang="de-DE" dirty="0"/>
              <a:t>: Daily </a:t>
            </a:r>
            <a:r>
              <a:rPr lang="de-DE" dirty="0" err="1"/>
              <a:t>Huddle</a:t>
            </a:r>
            <a:r>
              <a:rPr lang="de-DE" dirty="0"/>
              <a:t> </a:t>
            </a:r>
            <a:r>
              <a:rPr lang="de-DE" dirty="0" err="1"/>
              <a:t>twice</a:t>
            </a:r>
            <a:r>
              <a:rPr lang="de-DE" dirty="0"/>
              <a:t> </a:t>
            </a:r>
            <a:r>
              <a:rPr lang="de-DE" dirty="0" err="1"/>
              <a:t>day</a:t>
            </a:r>
            <a:r>
              <a:rPr lang="de-DE" dirty="0"/>
              <a:t> </a:t>
            </a:r>
            <a:r>
              <a:rPr lang="de-DE" dirty="0" err="1"/>
              <a:t>instead</a:t>
            </a:r>
            <a:r>
              <a:rPr lang="de-DE" dirty="0"/>
              <a:t> </a:t>
            </a:r>
            <a:r>
              <a:rPr lang="de-DE" dirty="0" err="1"/>
              <a:t>of</a:t>
            </a:r>
            <a:r>
              <a:rPr lang="de-DE" dirty="0"/>
              <a:t> </a:t>
            </a:r>
            <a:r>
              <a:rPr lang="de-DE" dirty="0" err="1"/>
              <a:t>once</a:t>
            </a:r>
            <a:endParaRPr lang="de-DE" dirty="0"/>
          </a:p>
          <a:p>
            <a:pPr marL="628650" marR="0" lvl="1"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3) </a:t>
            </a:r>
            <a:r>
              <a:rPr lang="en-US" sz="1200" dirty="0">
                <a:latin typeface="Roboto Light" charset="0"/>
                <a:ea typeface="Roboto Light" charset="0"/>
                <a:cs typeface="Roboto Light" charset="0"/>
              </a:rPr>
              <a:t>Das Team </a:t>
            </a:r>
            <a:r>
              <a:rPr lang="en-US" sz="1200" dirty="0" err="1">
                <a:latin typeface="Roboto Light" charset="0"/>
                <a:ea typeface="Roboto Light" charset="0"/>
                <a:cs typeface="Roboto Light" charset="0"/>
              </a:rPr>
              <a:t>präsentiert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dem</a:t>
            </a:r>
            <a:r>
              <a:rPr lang="en-US" sz="1200" dirty="0">
                <a:latin typeface="Roboto Light" charset="0"/>
                <a:ea typeface="Roboto Light" charset="0"/>
                <a:cs typeface="Roboto Light" charset="0"/>
              </a:rPr>
              <a:t> Product Owner und </a:t>
            </a:r>
            <a:r>
              <a:rPr lang="en-US" sz="1200" dirty="0" err="1">
                <a:latin typeface="Roboto Light" charset="0"/>
                <a:ea typeface="Roboto Light" charset="0"/>
                <a:cs typeface="Roboto Light" charset="0"/>
              </a:rPr>
              <a:t>anderen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Stakeholdern</a:t>
            </a:r>
            <a:r>
              <a:rPr lang="en-US" sz="1200" dirty="0">
                <a:latin typeface="Roboto Light" charset="0"/>
                <a:ea typeface="Roboto Light" charset="0"/>
                <a:cs typeface="Roboto Light" charset="0"/>
              </a:rPr>
              <a:t> die </a:t>
            </a:r>
            <a:r>
              <a:rPr lang="en-US" sz="1200" dirty="0" err="1">
                <a:latin typeface="Roboto Light" charset="0"/>
                <a:ea typeface="Roboto Light" charset="0"/>
                <a:cs typeface="Roboto Light" charset="0"/>
              </a:rPr>
              <a:t>neue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Funktionaliät</a:t>
            </a:r>
            <a:endParaRPr lang="en-US" sz="1200" dirty="0">
              <a:latin typeface="Roboto Light" charset="0"/>
              <a:ea typeface="Roboto Light" charset="0"/>
              <a:cs typeface="Roboto Light" charset="0"/>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4) </a:t>
            </a:r>
            <a:r>
              <a:rPr lang="en-US" sz="2000" dirty="0">
                <a:latin typeface="Roboto Light" charset="0"/>
                <a:ea typeface="Roboto Light" charset="0"/>
                <a:cs typeface="Roboto Light" charset="0"/>
              </a:rPr>
              <a:t>Sprint Retrospective (am Ende </a:t>
            </a:r>
            <a:r>
              <a:rPr lang="en-US" sz="2000" dirty="0" err="1">
                <a:latin typeface="Roboto Light" charset="0"/>
                <a:ea typeface="Roboto Light" charset="0"/>
                <a:cs typeface="Roboto Light" charset="0"/>
              </a:rPr>
              <a:t>eines</a:t>
            </a:r>
            <a:r>
              <a:rPr lang="en-US" sz="2000" dirty="0">
                <a:latin typeface="Roboto Light" charset="0"/>
                <a:ea typeface="Roboto Light" charset="0"/>
                <a:cs typeface="Roboto Light" charset="0"/>
              </a:rPr>
              <a:t> Sprints)</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Das Meeting </a:t>
            </a:r>
            <a:r>
              <a:rPr lang="en-US" sz="2000" dirty="0" err="1">
                <a:latin typeface="Roboto Light" charset="0"/>
                <a:ea typeface="Roboto Light" charset="0"/>
                <a:cs typeface="Roboto Light" charset="0"/>
              </a:rPr>
              <a:t>eröffnet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Gelegenheit</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vergangenen</a:t>
            </a:r>
            <a:r>
              <a:rPr lang="en-US" sz="2000" dirty="0">
                <a:latin typeface="Roboto Light" charset="0"/>
                <a:ea typeface="Roboto Light" charset="0"/>
                <a:cs typeface="Roboto Light" charset="0"/>
              </a:rPr>
              <a:t> Sprint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reflektieren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Möglichkeiten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Verbesserung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identifizieren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a:t>
            </a:r>
            <a:r>
              <a:rPr lang="en-US" sz="2000" dirty="0" err="1">
                <a:latin typeface="Roboto Light" charset="0"/>
                <a:ea typeface="Roboto Light" charset="0"/>
                <a:cs typeface="Roboto Light" charset="0"/>
              </a:rPr>
              <a:t>Lernen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durch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Ausprobieren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Erfahrung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sammeln</a:t>
            </a:r>
            <a:r>
              <a:rPr lang="en-US" sz="2000" dirty="0">
                <a:latin typeface="Roboto Light" charset="0"/>
                <a:ea typeface="Roboto Light" charset="0"/>
                <a:cs typeface="Roboto Light" charset="0"/>
              </a:rPr>
              <a:t> und Feedback </a:t>
            </a:r>
            <a:r>
              <a:rPr lang="en-US" sz="2000" dirty="0" err="1">
                <a:latin typeface="Roboto Light" charset="0"/>
                <a:ea typeface="Roboto Light" charset="0"/>
                <a:cs typeface="Roboto Light" charset="0"/>
              </a:rPr>
              <a:t>geben</a:t>
            </a:r>
            <a:r>
              <a:rPr lang="en-US" sz="2000" dirty="0">
                <a:latin typeface="Roboto Light" charset="0"/>
                <a:ea typeface="Roboto Light" charset="0"/>
                <a:cs typeface="Roboto Light" charset="0"/>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457200" marR="0" lvl="1"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p:txBody>
      </p:sp>
    </p:spTree>
    <p:extLst>
      <p:ext uri="{BB962C8B-B14F-4D97-AF65-F5344CB8AC3E}">
        <p14:creationId xmlns:p14="http://schemas.microsoft.com/office/powerpoint/2010/main" val="2682005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1) </a:t>
            </a:r>
            <a:r>
              <a:rPr lang="en-US" sz="2000" dirty="0">
                <a:latin typeface="Roboto Light" charset="0"/>
                <a:ea typeface="Roboto Light" charset="0"/>
                <a:cs typeface="Roboto Light" charset="0"/>
              </a:rPr>
              <a:t>(in der </a:t>
            </a:r>
            <a:r>
              <a:rPr lang="en-US" sz="2000" dirty="0" err="1">
                <a:latin typeface="Roboto Light" charset="0"/>
                <a:ea typeface="Roboto Light" charset="0"/>
                <a:cs typeface="Roboto Light" charset="0"/>
              </a:rPr>
              <a:t>Größenordnung</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monatlich</a:t>
            </a:r>
            <a:r>
              <a:rPr lang="en-US" sz="2000" dirty="0">
                <a:latin typeface="Roboto Light" charset="0"/>
                <a:ea typeface="Roboto Light" charset="0"/>
                <a:cs typeface="Roboto Light" charset="0"/>
              </a:rPr>
              <a:t>) </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“Get the core loop spinning!”</a:t>
            </a:r>
          </a:p>
          <a:p>
            <a:pPr marL="457200" lvl="1"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0" marR="0" lvl="0" indent="0" algn="l" defTabSz="914400" rtl="0" eaLnBrk="1" fontAlgn="auto" latinLnBrk="0" hangingPunct="0">
              <a:lnSpc>
                <a:spcPct val="150000"/>
              </a:lnSpc>
              <a:spcBef>
                <a:spcPts val="448"/>
              </a:spcBef>
              <a:spcAft>
                <a:spcPts val="0"/>
              </a:spcAft>
              <a:buClrTx/>
              <a:buSzTx/>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3) </a:t>
            </a:r>
            <a:r>
              <a:rPr lang="en-US" sz="1200" dirty="0" err="1">
                <a:latin typeface="Roboto Light" charset="0"/>
                <a:ea typeface="Roboto Light" charset="0"/>
                <a:cs typeface="Roboto Light" charset="0"/>
              </a:rPr>
              <a:t>gepaart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einem</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Rhythmus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für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Maßnahmenplanung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Messung</a:t>
            </a:r>
            <a:r>
              <a:rPr lang="en-US" sz="1200" dirty="0">
                <a:latin typeface="Roboto Light" charset="0"/>
                <a:ea typeface="Roboto Light" charset="0"/>
                <a:cs typeface="Roboto Light" charset="0"/>
              </a:rPr>
              <a:t> der </a:t>
            </a:r>
            <a:r>
              <a:rPr lang="en-US" sz="1200" dirty="0" err="1">
                <a:latin typeface="Roboto Light" charset="0"/>
                <a:ea typeface="Roboto Light" charset="0"/>
                <a:cs typeface="Roboto Light" charset="0"/>
              </a:rPr>
              <a:t>Ergebnisse</a:t>
            </a:r>
            <a:r>
              <a:rPr lang="en-US" sz="1200" dirty="0">
                <a:latin typeface="Roboto Light" charset="0"/>
                <a:ea typeface="Roboto Light" charset="0"/>
                <a:cs typeface="Roboto Light" charset="0"/>
              </a:rPr>
              <a:t> und </a:t>
            </a:r>
            <a:r>
              <a:rPr lang="en-US" sz="1200" dirty="0" err="1">
                <a:latin typeface="Roboto Light" charset="0"/>
                <a:ea typeface="Roboto Light" charset="0"/>
                <a:cs typeface="Roboto Light" charset="0"/>
              </a:rPr>
              <a:t>Neubewertung</a:t>
            </a:r>
            <a:r>
              <a:rPr lang="en-US" sz="1200" dirty="0">
                <a:latin typeface="Roboto Light" charset="0"/>
                <a:ea typeface="Roboto Light" charset="0"/>
                <a:cs typeface="Roboto Light" charset="0"/>
              </a:rPr>
              <a:t> der </a:t>
            </a:r>
            <a:r>
              <a:rPr lang="en-US" sz="1200" dirty="0" err="1">
                <a:latin typeface="Roboto Light" charset="0"/>
                <a:ea typeface="Roboto Light" charset="0"/>
                <a:cs typeface="Roboto Light" charset="0"/>
              </a:rPr>
              <a:t>gewählten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Ansätze</a:t>
            </a:r>
            <a:endParaRPr lang="en-US" sz="1200" dirty="0">
              <a:latin typeface="Roboto Light" charset="0"/>
              <a:ea typeface="Roboto Light" charset="0"/>
              <a:cs typeface="Roboto Light" charset="0"/>
            </a:endParaRPr>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dirty="0"/>
          </a:p>
        </p:txBody>
      </p:sp>
    </p:spTree>
    <p:extLst>
      <p:ext uri="{BB962C8B-B14F-4D97-AF65-F5344CB8AC3E}">
        <p14:creationId xmlns:p14="http://schemas.microsoft.com/office/powerpoint/2010/main" val="94696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51425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en-US" dirty="0">
                <a:solidFill>
                  <a:srgbClr val="FF0000"/>
                </a:solidFill>
              </a:rPr>
              <a:t>MBOs </a:t>
            </a:r>
            <a:r>
              <a:rPr lang="en-US" dirty="0" err="1">
                <a:solidFill>
                  <a:srgbClr val="FF0000"/>
                </a:solidFill>
              </a:rPr>
              <a:t>sind</a:t>
            </a:r>
            <a:r>
              <a:rPr lang="en-US" dirty="0">
                <a:solidFill>
                  <a:srgbClr val="FF0000"/>
                </a:solidFill>
              </a:rPr>
              <a:t> der </a:t>
            </a:r>
            <a:r>
              <a:rPr lang="en-US" dirty="0" err="1">
                <a:solidFill>
                  <a:srgbClr val="FF0000"/>
                </a:solidFill>
              </a:rPr>
              <a:t>legitime</a:t>
            </a:r>
            <a:r>
              <a:rPr lang="en-US" dirty="0">
                <a:solidFill>
                  <a:srgbClr val="FF0000"/>
                </a:solidFill>
              </a:rPr>
              <a:t> </a:t>
            </a:r>
            <a:r>
              <a:rPr lang="en-US" dirty="0" err="1">
                <a:solidFill>
                  <a:srgbClr val="FF0000"/>
                </a:solidFill>
              </a:rPr>
              <a:t>Vorgänger</a:t>
            </a:r>
            <a:r>
              <a:rPr lang="en-US" dirty="0">
                <a:solidFill>
                  <a:srgbClr val="FF0000"/>
                </a:solidFill>
              </a:rPr>
              <a:t> der OKRs. Die </a:t>
            </a:r>
            <a:r>
              <a:rPr lang="en-US" dirty="0" err="1">
                <a:solidFill>
                  <a:srgbClr val="FF0000"/>
                </a:solidFill>
              </a:rPr>
              <a:t>Idee</a:t>
            </a:r>
            <a:r>
              <a:rPr lang="en-US" dirty="0">
                <a:solidFill>
                  <a:srgbClr val="FF0000"/>
                </a:solidFill>
              </a:rPr>
              <a:t> </a:t>
            </a:r>
            <a:r>
              <a:rPr lang="en-US" dirty="0" err="1">
                <a:solidFill>
                  <a:srgbClr val="FF0000"/>
                </a:solidFill>
              </a:rPr>
              <a:t>ist</a:t>
            </a:r>
            <a:r>
              <a:rPr lang="en-US" dirty="0">
                <a:solidFill>
                  <a:srgbClr val="FF0000"/>
                </a:solidFill>
              </a:rPr>
              <a:t> </a:t>
            </a:r>
            <a:r>
              <a:rPr lang="en-US" dirty="0" err="1">
                <a:solidFill>
                  <a:srgbClr val="FF0000"/>
                </a:solidFill>
              </a:rPr>
              <a:t>neu</a:t>
            </a:r>
            <a:r>
              <a:rPr lang="en-US" dirty="0">
                <a:solidFill>
                  <a:srgbClr val="FF0000"/>
                </a:solidFill>
              </a:rPr>
              <a:t>, </a:t>
            </a:r>
            <a:r>
              <a:rPr lang="en-US" dirty="0" err="1">
                <a:solidFill>
                  <a:srgbClr val="FF0000"/>
                </a:solidFill>
              </a:rPr>
              <a:t>dass</a:t>
            </a:r>
            <a:r>
              <a:rPr lang="en-US" dirty="0">
                <a:solidFill>
                  <a:srgbClr val="FF0000"/>
                </a:solidFill>
              </a:rPr>
              <a:t> </a:t>
            </a:r>
            <a:r>
              <a:rPr lang="en-US" dirty="0" err="1">
                <a:solidFill>
                  <a:srgbClr val="FF0000"/>
                </a:solidFill>
              </a:rPr>
              <a:t>ein</a:t>
            </a:r>
            <a:r>
              <a:rPr lang="en-US" dirty="0">
                <a:solidFill>
                  <a:srgbClr val="FF0000"/>
                </a:solidFill>
              </a:rPr>
              <a:t> Manager </a:t>
            </a:r>
            <a:r>
              <a:rPr lang="en-US" dirty="0" err="1">
                <a:solidFill>
                  <a:srgbClr val="FF0000"/>
                </a:solidFill>
              </a:rPr>
              <a:t>ein</a:t>
            </a:r>
            <a:r>
              <a:rPr lang="en-US" dirty="0">
                <a:solidFill>
                  <a:srgbClr val="FF0000"/>
                </a:solidFill>
              </a:rPr>
              <a:t> </a:t>
            </a:r>
            <a:r>
              <a:rPr lang="en-US" dirty="0" err="1">
                <a:solidFill>
                  <a:srgbClr val="FF0000"/>
                </a:solidFill>
              </a:rPr>
              <a:t>Ziel</a:t>
            </a:r>
            <a:r>
              <a:rPr lang="en-US" dirty="0">
                <a:solidFill>
                  <a:srgbClr val="FF0000"/>
                </a:solidFill>
              </a:rPr>
              <a:t> </a:t>
            </a:r>
            <a:r>
              <a:rPr lang="en-US" dirty="0" err="1">
                <a:solidFill>
                  <a:srgbClr val="FF0000"/>
                </a:solidFill>
              </a:rPr>
              <a:t>setzt</a:t>
            </a:r>
            <a:r>
              <a:rPr lang="en-US" dirty="0">
                <a:solidFill>
                  <a:srgbClr val="FF0000"/>
                </a:solidFill>
              </a:rPr>
              <a:t> und </a:t>
            </a:r>
            <a:r>
              <a:rPr lang="en-US" dirty="0" err="1">
                <a:solidFill>
                  <a:srgbClr val="FF0000"/>
                </a:solidFill>
              </a:rPr>
              <a:t>dann</a:t>
            </a:r>
            <a:r>
              <a:rPr lang="en-US" dirty="0">
                <a:solidFill>
                  <a:srgbClr val="FF0000"/>
                </a:solidFill>
              </a:rPr>
              <a:t> </a:t>
            </a:r>
            <a:r>
              <a:rPr lang="en-US" dirty="0" err="1">
                <a:solidFill>
                  <a:srgbClr val="FF0000"/>
                </a:solidFill>
              </a:rPr>
              <a:t>seinem</a:t>
            </a:r>
            <a:r>
              <a:rPr lang="en-US" dirty="0">
                <a:solidFill>
                  <a:srgbClr val="FF0000"/>
                </a:solidFill>
              </a:rPr>
              <a:t> Team </a:t>
            </a:r>
            <a:r>
              <a:rPr lang="en-US" dirty="0" err="1">
                <a:solidFill>
                  <a:srgbClr val="FF0000"/>
                </a:solidFill>
              </a:rPr>
              <a:t>vertraut</a:t>
            </a:r>
            <a:r>
              <a:rPr lang="en-US" dirty="0">
                <a:solidFill>
                  <a:srgbClr val="FF0000"/>
                </a:solidFill>
              </a:rPr>
              <a:t>, </a:t>
            </a:r>
            <a:r>
              <a:rPr lang="en-US" dirty="0" err="1">
                <a:solidFill>
                  <a:srgbClr val="FF0000"/>
                </a:solidFill>
              </a:rPr>
              <a:t>dass</a:t>
            </a:r>
            <a:r>
              <a:rPr lang="en-US" dirty="0">
                <a:solidFill>
                  <a:srgbClr val="FF0000"/>
                </a:solidFill>
              </a:rPr>
              <a:t> </a:t>
            </a:r>
            <a:r>
              <a:rPr lang="en-US" dirty="0" err="1">
                <a:solidFill>
                  <a:srgbClr val="FF0000"/>
                </a:solidFill>
              </a:rPr>
              <a:t>es</a:t>
            </a:r>
            <a:r>
              <a:rPr lang="en-US" dirty="0">
                <a:solidFill>
                  <a:srgbClr val="FF0000"/>
                </a:solidFill>
              </a:rPr>
              <a:t> dieses </a:t>
            </a:r>
            <a:r>
              <a:rPr lang="en-US" dirty="0" err="1">
                <a:solidFill>
                  <a:srgbClr val="FF0000"/>
                </a:solidFill>
              </a:rPr>
              <a:t>Ziel</a:t>
            </a:r>
            <a:r>
              <a:rPr lang="en-US" dirty="0">
                <a:solidFill>
                  <a:srgbClr val="FF0000"/>
                </a:solidFill>
              </a:rPr>
              <a:t> </a:t>
            </a:r>
            <a:r>
              <a:rPr lang="en-US" dirty="0" err="1">
                <a:solidFill>
                  <a:srgbClr val="FF0000"/>
                </a:solidFill>
              </a:rPr>
              <a:t>erreicht</a:t>
            </a:r>
            <a:r>
              <a:rPr lang="en-US" dirty="0">
                <a:solidFill>
                  <a:srgbClr val="FF0000"/>
                </a:solidFill>
              </a:rPr>
              <a:t>, </a:t>
            </a:r>
            <a:r>
              <a:rPr lang="en-US" dirty="0" err="1">
                <a:solidFill>
                  <a:srgbClr val="FF0000"/>
                </a:solidFill>
              </a:rPr>
              <a:t>ohne</a:t>
            </a:r>
            <a:r>
              <a:rPr lang="en-US" dirty="0">
                <a:solidFill>
                  <a:srgbClr val="FF0000"/>
                </a:solidFill>
              </a:rPr>
              <a:t> </a:t>
            </a:r>
            <a:r>
              <a:rPr lang="en-US" dirty="0" err="1">
                <a:solidFill>
                  <a:srgbClr val="FF0000"/>
                </a:solidFill>
              </a:rPr>
              <a:t>es</a:t>
            </a:r>
            <a:r>
              <a:rPr lang="en-US" dirty="0">
                <a:solidFill>
                  <a:srgbClr val="FF0000"/>
                </a:solidFill>
              </a:rPr>
              <a:t> </a:t>
            </a:r>
            <a:r>
              <a:rPr lang="en-US" dirty="0" err="1">
                <a:solidFill>
                  <a:srgbClr val="FF0000"/>
                </a:solidFill>
              </a:rPr>
              <a:t>im</a:t>
            </a:r>
            <a:r>
              <a:rPr lang="en-US" dirty="0">
                <a:solidFill>
                  <a:srgbClr val="FF0000"/>
                </a:solidFill>
              </a:rPr>
              <a:t> </a:t>
            </a:r>
            <a:r>
              <a:rPr lang="en-US" dirty="0" err="1">
                <a:solidFill>
                  <a:srgbClr val="FF0000"/>
                </a:solidFill>
              </a:rPr>
              <a:t>Kleinen</a:t>
            </a:r>
            <a:r>
              <a:rPr lang="en-US" dirty="0">
                <a:solidFill>
                  <a:srgbClr val="FF0000"/>
                </a:solidFill>
              </a:rPr>
              <a:t> </a:t>
            </a:r>
            <a:r>
              <a:rPr lang="en-US" dirty="0" err="1">
                <a:solidFill>
                  <a:srgbClr val="FF0000"/>
                </a:solidFill>
              </a:rPr>
              <a:t>zu</a:t>
            </a:r>
            <a:r>
              <a:rPr lang="en-US" dirty="0">
                <a:solidFill>
                  <a:srgbClr val="FF0000"/>
                </a:solidFill>
              </a:rPr>
              <a:t> </a:t>
            </a:r>
            <a:r>
              <a:rPr lang="en-US" dirty="0" err="1">
                <a:solidFill>
                  <a:srgbClr val="FF0000"/>
                </a:solidFill>
              </a:rPr>
              <a:t>managen</a:t>
            </a:r>
            <a:r>
              <a:rPr lang="en-US" dirty="0">
                <a:solidFill>
                  <a:srgbClr val="FF0000"/>
                </a:solidFill>
              </a:rPr>
              <a:t>.</a:t>
            </a:r>
          </a:p>
          <a:p>
            <a:endParaRPr lang="en-US" dirty="0">
              <a:solidFill>
                <a:srgbClr val="FF0000"/>
              </a:solidFill>
            </a:endParaRPr>
          </a:p>
          <a:p>
            <a:pPr marL="228600" indent="-228600">
              <a:buAutoNum type="arabicParenR"/>
            </a:pPr>
            <a:r>
              <a:rPr lang="de-DE" dirty="0"/>
              <a:t>OBJECTIVE: </a:t>
            </a:r>
            <a:r>
              <a:rPr lang="de-DE" dirty="0" err="1"/>
              <a:t>Where</a:t>
            </a:r>
            <a:r>
              <a:rPr lang="de-DE" dirty="0"/>
              <a:t> do I </a:t>
            </a:r>
            <a:r>
              <a:rPr lang="de-DE" dirty="0" err="1"/>
              <a:t>want</a:t>
            </a:r>
            <a:r>
              <a:rPr lang="de-DE" dirty="0"/>
              <a:t> </a:t>
            </a:r>
            <a:r>
              <a:rPr lang="de-DE" dirty="0" err="1"/>
              <a:t>to</a:t>
            </a:r>
            <a:r>
              <a:rPr lang="de-DE" dirty="0"/>
              <a:t> </a:t>
            </a:r>
            <a:r>
              <a:rPr lang="de-DE" dirty="0" err="1"/>
              <a:t>go</a:t>
            </a:r>
            <a:r>
              <a:rPr lang="de-DE" dirty="0"/>
              <a:t>? </a:t>
            </a:r>
          </a:p>
          <a:p>
            <a:pPr marL="0" indent="0">
              <a:buNone/>
            </a:pPr>
            <a:r>
              <a:rPr lang="de-DE" dirty="0"/>
              <a:t>2) KEY RESULT: </a:t>
            </a:r>
            <a:r>
              <a:rPr lang="de-DE" dirty="0" err="1"/>
              <a:t>How</a:t>
            </a:r>
            <a:r>
              <a:rPr lang="de-DE" dirty="0"/>
              <a:t> will I </a:t>
            </a:r>
            <a:r>
              <a:rPr lang="de-DE" dirty="0" err="1"/>
              <a:t>know</a:t>
            </a:r>
            <a:r>
              <a:rPr lang="de-DE" dirty="0"/>
              <a:t> </a:t>
            </a:r>
            <a:r>
              <a:rPr lang="de-DE" dirty="0" err="1"/>
              <a:t>I’m</a:t>
            </a:r>
            <a:r>
              <a:rPr lang="de-DE" dirty="0"/>
              <a:t> </a:t>
            </a:r>
            <a:r>
              <a:rPr lang="de-DE" dirty="0" err="1"/>
              <a:t>getting</a:t>
            </a:r>
            <a:r>
              <a:rPr lang="de-DE" dirty="0"/>
              <a:t> </a:t>
            </a:r>
            <a:r>
              <a:rPr lang="de-DE" dirty="0" err="1"/>
              <a:t>there</a:t>
            </a:r>
            <a:r>
              <a:rPr lang="de-DE" dirty="0"/>
              <a:t>?</a:t>
            </a:r>
          </a:p>
          <a:p>
            <a:pPr marL="0" indent="0">
              <a:buNone/>
            </a:pPr>
            <a:endParaRPr lang="de-DE" dirty="0"/>
          </a:p>
          <a:p>
            <a:pPr marL="0" indent="0">
              <a:buNone/>
            </a:pPr>
            <a:r>
              <a:rPr lang="de-DE" b="0" dirty="0">
                <a:effectLst/>
              </a:rPr>
              <a:t>Maximal 4-5 </a:t>
            </a:r>
            <a:r>
              <a:rPr lang="de-DE" b="0" dirty="0" err="1">
                <a:effectLst/>
              </a:rPr>
              <a:t>Objectives</a:t>
            </a:r>
            <a:r>
              <a:rPr lang="de-DE" b="0" dirty="0">
                <a:effectLst/>
              </a:rPr>
              <a:t> pro Ebene und die Zahl der Key </a:t>
            </a:r>
            <a:r>
              <a:rPr lang="de-DE" b="0" dirty="0" err="1">
                <a:effectLst/>
              </a:rPr>
              <a:t>Results</a:t>
            </a:r>
            <a:r>
              <a:rPr lang="de-DE" b="0" dirty="0">
                <a:effectLst/>
              </a:rPr>
              <a:t> auf maximal 4-5 pro </a:t>
            </a:r>
            <a:r>
              <a:rPr lang="de-DE" b="0" dirty="0" err="1">
                <a:effectLst/>
              </a:rPr>
              <a:t>Objective</a:t>
            </a:r>
            <a:r>
              <a:rPr lang="de-DE" b="0" dirty="0">
                <a:effectLst/>
              </a:rPr>
              <a:t> begrenzen.</a:t>
            </a:r>
            <a:endParaRPr lang="de-DE" dirty="0"/>
          </a:p>
          <a:p>
            <a:pPr marL="0" indent="0">
              <a:buNone/>
            </a:pPr>
            <a:endParaRPr lang="de-DE" dirty="0"/>
          </a:p>
          <a:p>
            <a:pPr marL="0" indent="0">
              <a:buNone/>
            </a:pPr>
            <a:r>
              <a:rPr lang="de-DE" b="1" dirty="0" err="1"/>
              <a:t>Defined</a:t>
            </a:r>
            <a:r>
              <a:rPr lang="de-DE" b="1" dirty="0"/>
              <a:t> Top Down </a:t>
            </a:r>
            <a:r>
              <a:rPr lang="de-DE" b="1" dirty="0" err="1"/>
              <a:t>and</a:t>
            </a:r>
            <a:r>
              <a:rPr lang="de-DE" b="1" dirty="0"/>
              <a:t> </a:t>
            </a:r>
            <a:r>
              <a:rPr lang="de-DE" b="1" dirty="0" err="1"/>
              <a:t>Bottom</a:t>
            </a:r>
            <a:r>
              <a:rPr lang="de-DE" b="1" dirty="0"/>
              <a:t> </a:t>
            </a:r>
            <a:r>
              <a:rPr lang="de-DE" b="1" dirty="0" err="1"/>
              <a:t>Up</a:t>
            </a:r>
            <a:r>
              <a:rPr lang="de-DE" b="1" dirty="0"/>
              <a:t> </a:t>
            </a:r>
            <a:r>
              <a:rPr lang="de-DE" b="1" dirty="0" err="1"/>
              <a:t>simultaneously</a:t>
            </a:r>
            <a:r>
              <a:rPr lang="de-DE" b="1" dirty="0"/>
              <a:t>!</a:t>
            </a:r>
          </a:p>
          <a:p>
            <a:pPr marL="0" indent="0">
              <a:buNone/>
            </a:pPr>
            <a:endParaRPr lang="de-DE" dirty="0"/>
          </a:p>
          <a:p>
            <a:pPr marL="0" indent="0">
              <a:buNone/>
            </a:pPr>
            <a:r>
              <a:rPr lang="de-DE" dirty="0"/>
              <a:t>Der Top-down-Ansatz dauert oft zu lange, um </a:t>
            </a:r>
            <a:r>
              <a:rPr lang="de-DE" dirty="0" err="1"/>
              <a:t>Alignment</a:t>
            </a:r>
            <a:r>
              <a:rPr lang="de-DE" dirty="0"/>
              <a:t> auf allen Ebenen zu erreichen.</a:t>
            </a:r>
          </a:p>
          <a:p>
            <a:pPr marL="0" indent="0">
              <a:buNone/>
            </a:pPr>
            <a:endParaRPr lang="de-DE" dirty="0"/>
          </a:p>
          <a:p>
            <a:pPr marL="0" indent="0">
              <a:buNone/>
            </a:pPr>
            <a:r>
              <a:rPr lang="de-DE" dirty="0"/>
              <a:t>Ansatz bei Google: Wir haben einen marktorientierten Ansatz, bei dem sich unsere Ziele im Laufe der Zeit alle annähern, weil die besten OKRs bekannt sind und die OKRs aller anderen sichtbar sind. Teams, die völlig aus der Reihe tanzen, fallen auf, und die wenigen großen Initiativen, die alle betreffen, sind einfach genug, um direkt verwaltet zu werden.</a:t>
            </a:r>
          </a:p>
        </p:txBody>
      </p:sp>
    </p:spTree>
    <p:extLst>
      <p:ext uri="{BB962C8B-B14F-4D97-AF65-F5344CB8AC3E}">
        <p14:creationId xmlns:p14="http://schemas.microsoft.com/office/powerpoint/2010/main" val="2892643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In den 1970ern hat Andy Grove OKRs eingeführt – um die Transition von einer Memory Company zu einer </a:t>
            </a:r>
            <a:r>
              <a:rPr lang="de-DE" dirty="0" err="1"/>
              <a:t>Microprocessor</a:t>
            </a:r>
            <a:r>
              <a:rPr lang="de-DE" dirty="0"/>
              <a:t> Company gemeinsam mit allen Mitarbeitern erfolgreich zu stemmen.</a:t>
            </a:r>
          </a:p>
          <a:p>
            <a:endParaRPr lang="de-DE" dirty="0"/>
          </a:p>
          <a:p>
            <a:r>
              <a:rPr lang="de-DE" dirty="0"/>
              <a:t>John </a:t>
            </a:r>
            <a:r>
              <a:rPr lang="de-DE" dirty="0" err="1"/>
              <a:t>Doerr</a:t>
            </a:r>
            <a:r>
              <a:rPr lang="de-DE" dirty="0"/>
              <a:t> – seit 1974 bei Intel – hat die OKRs 1999 bei Google eingeführt und die Erfolgsstory mitgeschrieben. </a:t>
            </a:r>
          </a:p>
          <a:p>
            <a:endParaRPr lang="de-DE" dirty="0"/>
          </a:p>
          <a:p>
            <a:r>
              <a:rPr lang="de-DE" dirty="0"/>
              <a:t>2010 begann der Hype im Silicon Valley und mit </a:t>
            </a:r>
            <a:r>
              <a:rPr lang="de-DE" dirty="0" err="1"/>
              <a:t>Doerrs</a:t>
            </a:r>
            <a:r>
              <a:rPr lang="de-DE" dirty="0"/>
              <a:t> Buch „</a:t>
            </a:r>
            <a:r>
              <a:rPr lang="de-DE" dirty="0" err="1"/>
              <a:t>Measure</a:t>
            </a:r>
            <a:r>
              <a:rPr lang="de-DE" dirty="0"/>
              <a:t> </a:t>
            </a:r>
            <a:r>
              <a:rPr lang="de-DE" dirty="0" err="1"/>
              <a:t>What</a:t>
            </a:r>
            <a:r>
              <a:rPr lang="de-DE" dirty="0"/>
              <a:t> </a:t>
            </a:r>
            <a:r>
              <a:rPr lang="de-DE" dirty="0" err="1"/>
              <a:t>Matters</a:t>
            </a:r>
            <a:r>
              <a:rPr lang="de-DE" dirty="0"/>
              <a:t>“ aus 2017 geht der Siegeszug weiter.</a:t>
            </a:r>
          </a:p>
          <a:p>
            <a:endParaRPr lang="de-DE" dirty="0"/>
          </a:p>
        </p:txBody>
      </p:sp>
    </p:spTree>
    <p:extLst>
      <p:ext uri="{BB962C8B-B14F-4D97-AF65-F5344CB8AC3E}">
        <p14:creationId xmlns:p14="http://schemas.microsoft.com/office/powerpoint/2010/main" val="238870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Betrachtung von Vision und Strategie aus 4 Perspektiven</a:t>
            </a:r>
          </a:p>
          <a:p>
            <a:pPr marL="171450" marR="0" lvl="0"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Finanzen: betrachtet die finanzielle Leistung einer Organisation und die Verwendung finanzieller Ressourcen</a:t>
            </a:r>
          </a:p>
          <a:p>
            <a:pPr marL="171450" marR="0" lvl="0"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Kunden: betrachtet die Leistung der Organisation aus der Perspektive des Kunden oder der wichtigsten Stakeholder</a:t>
            </a:r>
          </a:p>
          <a:p>
            <a:pPr marL="171450" marR="0" lvl="0"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Interne Prozesse: betrachtet Qualität und Leistung in Bezug auf Produkte/Dienstleistungen/Geschäftsprozesse</a:t>
            </a:r>
          </a:p>
          <a:p>
            <a:pPr marL="171450" marR="0" lvl="0" indent="-171450" algn="l" defTabSz="914400" rtl="0" eaLnBrk="1" fontAlgn="auto" latinLnBrk="0" hangingPunct="0">
              <a:lnSpc>
                <a:spcPct val="100000"/>
              </a:lnSpc>
              <a:spcBef>
                <a:spcPts val="448"/>
              </a:spcBef>
              <a:spcAft>
                <a:spcPts val="0"/>
              </a:spcAft>
              <a:buClrTx/>
              <a:buSzTx/>
              <a:buFontTx/>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Kapazität/Potenzial: betrachtet Humankapital, Infrastruktur, Technologie, Kultur, die für bahnbrechende Entwicklungen entscheidend sind</a:t>
            </a:r>
          </a:p>
          <a:p>
            <a:endParaRPr lang="de-DE" dirty="0"/>
          </a:p>
          <a:p>
            <a:r>
              <a:rPr lang="de-DE" dirty="0"/>
              <a:t>Element der BSC-Methodik: </a:t>
            </a:r>
            <a:r>
              <a:rPr lang="de-DE" dirty="0" err="1"/>
              <a:t>Strategy</a:t>
            </a:r>
            <a:r>
              <a:rPr lang="de-DE" dirty="0"/>
              <a:t> Mapping, um zu visualisieren und zu kommunizieren, wie der Wert von der Organisation geschaffen wird. Eine </a:t>
            </a:r>
            <a:r>
              <a:rPr lang="de-DE" dirty="0" err="1"/>
              <a:t>Strategy</a:t>
            </a:r>
            <a:r>
              <a:rPr lang="de-DE" dirty="0"/>
              <a:t> </a:t>
            </a:r>
            <a:r>
              <a:rPr lang="de-DE" dirty="0" err="1"/>
              <a:t>Map</a:t>
            </a:r>
            <a:r>
              <a:rPr lang="de-DE" dirty="0"/>
              <a:t> ist eine einfache Grafik, die einen logischen Ursache-Wirkungs-Zusammenhang zwischen strategischen Zielen zeigt.</a:t>
            </a:r>
          </a:p>
          <a:p>
            <a:endParaRPr lang="de-DE" dirty="0"/>
          </a:p>
          <a:p>
            <a:r>
              <a:rPr lang="de-DE" dirty="0"/>
              <a:t>Um 2000 hohe Aufmerksamkeit, jedoch BSC nur bei rund 24% der größten börsennotierten und 35% der mittelständischen Unternehmen in deutschsprachigen Raum implementiert ist. Wird aber als strategisches Managementsystem im Sinne von Kaplan/Norton verwendet wird (Prof. Dr. U. Schäffer, Dr. P. </a:t>
            </a:r>
            <a:r>
              <a:rPr lang="de-DE" dirty="0" err="1"/>
              <a:t>Matlachowsky</a:t>
            </a:r>
            <a:r>
              <a:rPr lang="de-DE" dirty="0"/>
              <a:t>)</a:t>
            </a:r>
          </a:p>
        </p:txBody>
      </p:sp>
    </p:spTree>
    <p:extLst>
      <p:ext uri="{BB962C8B-B14F-4D97-AF65-F5344CB8AC3E}">
        <p14:creationId xmlns:p14="http://schemas.microsoft.com/office/powerpoint/2010/main" val="316994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dirty="0">
                <a:solidFill>
                  <a:srgbClr val="FF0000"/>
                </a:solidFill>
              </a:rPr>
              <a:t>Scaling Up </a:t>
            </a:r>
            <a:r>
              <a:rPr lang="en-US" dirty="0" err="1">
                <a:solidFill>
                  <a:srgbClr val="FF0000"/>
                </a:solidFill>
              </a:rPr>
              <a:t>konzentriert</a:t>
            </a:r>
            <a:r>
              <a:rPr lang="en-US" dirty="0">
                <a:solidFill>
                  <a:srgbClr val="FF0000"/>
                </a:solidFill>
              </a:rPr>
              <a:t> </a:t>
            </a:r>
            <a:r>
              <a:rPr lang="en-US" dirty="0" err="1">
                <a:solidFill>
                  <a:srgbClr val="FF0000"/>
                </a:solidFill>
              </a:rPr>
              <a:t>sich</a:t>
            </a:r>
            <a:r>
              <a:rPr lang="en-US" dirty="0">
                <a:solidFill>
                  <a:srgbClr val="FF0000"/>
                </a:solidFill>
              </a:rPr>
              <a:t> auf die </a:t>
            </a:r>
            <a:r>
              <a:rPr lang="en-US" dirty="0" err="1">
                <a:solidFill>
                  <a:srgbClr val="FF0000"/>
                </a:solidFill>
              </a:rPr>
              <a:t>vier</a:t>
            </a:r>
            <a:r>
              <a:rPr lang="en-US" dirty="0">
                <a:solidFill>
                  <a:srgbClr val="FF0000"/>
                </a:solidFill>
              </a:rPr>
              <a:t> </a:t>
            </a:r>
            <a:r>
              <a:rPr lang="en-US" dirty="0" err="1">
                <a:solidFill>
                  <a:srgbClr val="FF0000"/>
                </a:solidFill>
              </a:rPr>
              <a:t>Entscheidungen</a:t>
            </a:r>
            <a:r>
              <a:rPr lang="en-US" dirty="0">
                <a:solidFill>
                  <a:srgbClr val="FF0000"/>
                </a:solidFill>
              </a:rPr>
              <a:t>, </a:t>
            </a:r>
            <a:r>
              <a:rPr lang="en-US" dirty="0" err="1">
                <a:solidFill>
                  <a:srgbClr val="FF0000"/>
                </a:solidFill>
              </a:rPr>
              <a:t>bei</a:t>
            </a:r>
            <a:r>
              <a:rPr lang="en-US" dirty="0">
                <a:solidFill>
                  <a:srgbClr val="FF0000"/>
                </a:solidFill>
              </a:rPr>
              <a:t> </a:t>
            </a:r>
            <a:r>
              <a:rPr lang="en-US" dirty="0" err="1">
                <a:solidFill>
                  <a:srgbClr val="FF0000"/>
                </a:solidFill>
              </a:rPr>
              <a:t>denen</a:t>
            </a:r>
            <a:r>
              <a:rPr lang="en-US" dirty="0">
                <a:solidFill>
                  <a:srgbClr val="FF0000"/>
                </a:solidFill>
              </a:rPr>
              <a:t> </a:t>
            </a:r>
            <a:r>
              <a:rPr lang="en-US" dirty="0" err="1">
                <a:solidFill>
                  <a:srgbClr val="FF0000"/>
                </a:solidFill>
              </a:rPr>
              <a:t>jedes</a:t>
            </a:r>
            <a:r>
              <a:rPr lang="en-US" dirty="0">
                <a:solidFill>
                  <a:srgbClr val="FF0000"/>
                </a:solidFill>
              </a:rPr>
              <a:t> </a:t>
            </a:r>
            <a:r>
              <a:rPr lang="en-US" dirty="0" err="1">
                <a:solidFill>
                  <a:srgbClr val="FF0000"/>
                </a:solidFill>
              </a:rPr>
              <a:t>Unternehmen</a:t>
            </a:r>
            <a:r>
              <a:rPr lang="en-US" dirty="0">
                <a:solidFill>
                  <a:srgbClr val="FF0000"/>
                </a:solidFill>
              </a:rPr>
              <a:t> </a:t>
            </a:r>
            <a:r>
              <a:rPr lang="en-US" dirty="0" err="1">
                <a:solidFill>
                  <a:srgbClr val="FF0000"/>
                </a:solidFill>
              </a:rPr>
              <a:t>richtig</a:t>
            </a:r>
            <a:r>
              <a:rPr lang="en-US" dirty="0">
                <a:solidFill>
                  <a:srgbClr val="FF0000"/>
                </a:solidFill>
              </a:rPr>
              <a:t> </a:t>
            </a:r>
            <a:r>
              <a:rPr lang="en-US" dirty="0" err="1">
                <a:solidFill>
                  <a:srgbClr val="FF0000"/>
                </a:solidFill>
              </a:rPr>
              <a:t>liegen</a:t>
            </a:r>
            <a:r>
              <a:rPr lang="en-US" dirty="0">
                <a:solidFill>
                  <a:srgbClr val="FF0000"/>
                </a:solidFill>
              </a:rPr>
              <a:t> muss: People, Strategy, Execution, and Cash</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dirty="0">
              <a:solidFill>
                <a:srgbClr val="FF0000"/>
              </a:solidFill>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dirty="0" err="1">
                <a:solidFill>
                  <a:srgbClr val="FF0000"/>
                </a:solidFill>
              </a:rPr>
              <a:t>Heute</a:t>
            </a:r>
            <a:r>
              <a:rPr lang="en-US" dirty="0">
                <a:solidFill>
                  <a:srgbClr val="FF0000"/>
                </a:solidFill>
              </a:rPr>
              <a:t>: 4 P’s: </a:t>
            </a:r>
            <a:r>
              <a:rPr lang="de-DE" dirty="0"/>
              <a:t>People | Pivot == </a:t>
            </a:r>
            <a:r>
              <a:rPr lang="de-DE" dirty="0" err="1"/>
              <a:t>Strategy</a:t>
            </a:r>
            <a:r>
              <a:rPr lang="de-DE" dirty="0"/>
              <a:t> | </a:t>
            </a:r>
            <a:r>
              <a:rPr lang="de-DE" dirty="0" err="1"/>
              <a:t>Process</a:t>
            </a:r>
            <a:r>
              <a:rPr lang="de-DE" dirty="0"/>
              <a:t> == </a:t>
            </a:r>
            <a:r>
              <a:rPr lang="de-DE" dirty="0" err="1"/>
              <a:t>Execution</a:t>
            </a:r>
            <a:r>
              <a:rPr lang="de-DE" dirty="0"/>
              <a:t> | Price == Cash</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dirty="0">
              <a:solidFill>
                <a:srgbClr val="FF0000"/>
              </a:solidFill>
            </a:endParaRPr>
          </a:p>
          <a:p>
            <a:pPr marL="171450" marR="0" lvl="0" indent="-171450" algn="l" defTabSz="914400" rtl="0" eaLnBrk="1" fontAlgn="auto" latinLnBrk="0" hangingPunct="0">
              <a:lnSpc>
                <a:spcPct val="100000"/>
              </a:lnSpc>
              <a:spcBef>
                <a:spcPts val="448"/>
              </a:spcBef>
              <a:spcAft>
                <a:spcPts val="0"/>
              </a:spcAft>
              <a:buClrTx/>
              <a:buSzTx/>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b="0" dirty="0" err="1">
                <a:solidFill>
                  <a:srgbClr val="FF0000"/>
                </a:solidFill>
              </a:rPr>
              <a:t>Alle</a:t>
            </a:r>
            <a:r>
              <a:rPr lang="en-US" b="0" dirty="0">
                <a:solidFill>
                  <a:srgbClr val="FF0000"/>
                </a:solidFill>
              </a:rPr>
              <a:t> </a:t>
            </a:r>
            <a:r>
              <a:rPr lang="en-US" b="0" dirty="0" err="1">
                <a:solidFill>
                  <a:srgbClr val="FF0000"/>
                </a:solidFill>
              </a:rPr>
              <a:t>sind</a:t>
            </a:r>
            <a:r>
              <a:rPr lang="en-US" b="0" dirty="0">
                <a:solidFill>
                  <a:srgbClr val="FF0000"/>
                </a:solidFill>
              </a:rPr>
              <a:t> </a:t>
            </a:r>
            <a:r>
              <a:rPr lang="en-US" b="0" dirty="0" err="1">
                <a:solidFill>
                  <a:srgbClr val="FF0000"/>
                </a:solidFill>
              </a:rPr>
              <a:t>sich</a:t>
            </a:r>
            <a:r>
              <a:rPr lang="en-US" b="0" dirty="0">
                <a:solidFill>
                  <a:srgbClr val="FF0000"/>
                </a:solidFill>
              </a:rPr>
              <a:t> </a:t>
            </a:r>
            <a:r>
              <a:rPr lang="en-US" b="0" dirty="0" err="1">
                <a:solidFill>
                  <a:srgbClr val="FF0000"/>
                </a:solidFill>
              </a:rPr>
              <a:t>einig</a:t>
            </a:r>
            <a:r>
              <a:rPr lang="en-US" b="0" dirty="0">
                <a:solidFill>
                  <a:srgbClr val="FF0000"/>
                </a:solidFill>
              </a:rPr>
              <a:t> </a:t>
            </a:r>
            <a:r>
              <a:rPr lang="en-US" b="0" dirty="0" err="1">
                <a:solidFill>
                  <a:srgbClr val="FF0000"/>
                </a:solidFill>
              </a:rPr>
              <a:t>über</a:t>
            </a:r>
            <a:r>
              <a:rPr lang="en-US" b="0" dirty="0">
                <a:solidFill>
                  <a:srgbClr val="FF0000"/>
                </a:solidFill>
              </a:rPr>
              <a:t> die EINE </a:t>
            </a:r>
            <a:r>
              <a:rPr lang="en-US" b="0" dirty="0" err="1">
                <a:solidFill>
                  <a:srgbClr val="FF0000"/>
                </a:solidFill>
              </a:rPr>
              <a:t>Sache</a:t>
            </a:r>
            <a:r>
              <a:rPr lang="en-US" b="0" dirty="0">
                <a:solidFill>
                  <a:srgbClr val="FF0000"/>
                </a:solidFill>
              </a:rPr>
              <a:t>, die in </a:t>
            </a:r>
            <a:r>
              <a:rPr lang="en-US" b="0" dirty="0" err="1">
                <a:solidFill>
                  <a:srgbClr val="FF0000"/>
                </a:solidFill>
              </a:rPr>
              <a:t>diesem</a:t>
            </a:r>
            <a:r>
              <a:rPr lang="en-US" b="0" dirty="0">
                <a:solidFill>
                  <a:srgbClr val="FF0000"/>
                </a:solidFill>
              </a:rPr>
              <a:t> Quartal </a:t>
            </a:r>
            <a:r>
              <a:rPr lang="en-US" b="0" dirty="0" err="1">
                <a:solidFill>
                  <a:srgbClr val="FF0000"/>
                </a:solidFill>
              </a:rPr>
              <a:t>erreicht</a:t>
            </a:r>
            <a:r>
              <a:rPr lang="en-US" b="0" dirty="0">
                <a:solidFill>
                  <a:srgbClr val="FF0000"/>
                </a:solidFill>
              </a:rPr>
              <a:t> </a:t>
            </a:r>
            <a:r>
              <a:rPr lang="en-US" b="0" dirty="0" err="1">
                <a:solidFill>
                  <a:srgbClr val="FF0000"/>
                </a:solidFill>
              </a:rPr>
              <a:t>werden</a:t>
            </a:r>
            <a:r>
              <a:rPr lang="en-US" b="0" dirty="0">
                <a:solidFill>
                  <a:srgbClr val="FF0000"/>
                </a:solidFill>
              </a:rPr>
              <a:t> muss, um das </a:t>
            </a:r>
            <a:r>
              <a:rPr lang="en-US" b="0" dirty="0" err="1">
                <a:solidFill>
                  <a:srgbClr val="FF0000"/>
                </a:solidFill>
              </a:rPr>
              <a:t>Unternehmen</a:t>
            </a:r>
            <a:r>
              <a:rPr lang="en-US" b="0" dirty="0">
                <a:solidFill>
                  <a:srgbClr val="FF0000"/>
                </a:solidFill>
              </a:rPr>
              <a:t> </a:t>
            </a:r>
            <a:r>
              <a:rPr lang="en-US" b="0" dirty="0" err="1">
                <a:solidFill>
                  <a:srgbClr val="FF0000"/>
                </a:solidFill>
              </a:rPr>
              <a:t>voranzubringen</a:t>
            </a:r>
            <a:endParaRPr lang="en-US" b="0" dirty="0">
              <a:solidFill>
                <a:srgbClr val="FF0000"/>
              </a:solidFill>
            </a:endParaRPr>
          </a:p>
          <a:p>
            <a:pPr marL="171450" indent="-171450">
              <a:buFont typeface="Symbol" pitchFamily="2" charset="2"/>
              <a:buChar char="-"/>
            </a:pPr>
            <a:r>
              <a:rPr lang="de-DE" b="0" dirty="0"/>
              <a:t>Der Kommunikationsrhythmus ist etabliert und die Informationen bewegen sich schnell durch die Organisation</a:t>
            </a:r>
          </a:p>
          <a:p>
            <a:pPr marL="171450" indent="-171450">
              <a:buFont typeface="Symbol" pitchFamily="2" charset="2"/>
              <a:buChar char="-"/>
            </a:pPr>
            <a:r>
              <a:rPr lang="de-DE" b="0" dirty="0"/>
              <a:t>Es wird laufend von allen Mitarbeitern Input eingesammelt, um Hindernisse und Chancen zu identifizieren</a:t>
            </a:r>
          </a:p>
          <a:p>
            <a:pPr marL="171450" indent="-171450">
              <a:buFont typeface="Symbol" pitchFamily="2" charset="2"/>
              <a:buChar char="-"/>
            </a:pPr>
            <a:r>
              <a:rPr lang="de-DE" b="0" dirty="0"/>
              <a:t>Die Analyse des Kundenfeedbacks ist so genau wichtig und genau wie Finanzzahlen</a:t>
            </a:r>
          </a:p>
          <a:p>
            <a:pPr marL="171450" indent="-171450">
              <a:buFont typeface="Symbol" pitchFamily="2" charset="2"/>
              <a:buChar char="-"/>
            </a:pPr>
            <a:r>
              <a:rPr lang="de-DE" b="0" dirty="0"/>
              <a:t>Alle Mitarbeiter können quantitativ (aus einer Skala) antworten, ob sie einen guten Tag oder eine gute Woche hatten</a:t>
            </a:r>
          </a:p>
          <a:p>
            <a:pPr marL="171450" indent="-171450">
              <a:buFont typeface="Symbol" pitchFamily="2" charset="2"/>
              <a:buChar char="-"/>
            </a:pPr>
            <a:r>
              <a:rPr lang="de-DE" b="0" dirty="0"/>
              <a:t>Die Pläne und Leistungen des Unternehmens sind für ALLE sichtbar </a:t>
            </a:r>
          </a:p>
        </p:txBody>
      </p:sp>
    </p:spTree>
    <p:extLst>
      <p:ext uri="{BB962C8B-B14F-4D97-AF65-F5344CB8AC3E}">
        <p14:creationId xmlns:p14="http://schemas.microsoft.com/office/powerpoint/2010/main" val="3558023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dirty="0">
                <a:solidFill>
                  <a:srgbClr val="FF0000"/>
                </a:solidFill>
              </a:rPr>
              <a:t>Die Job Scorecard </a:t>
            </a:r>
            <a:r>
              <a:rPr lang="en-US" dirty="0" err="1">
                <a:solidFill>
                  <a:srgbClr val="FF0000"/>
                </a:solidFill>
              </a:rPr>
              <a:t>deckt</a:t>
            </a:r>
            <a:r>
              <a:rPr lang="en-US" dirty="0">
                <a:solidFill>
                  <a:srgbClr val="FF0000"/>
                </a:solidFill>
              </a:rPr>
              <a:t> </a:t>
            </a:r>
            <a:r>
              <a:rPr lang="en-US" dirty="0" err="1">
                <a:solidFill>
                  <a:srgbClr val="FF0000"/>
                </a:solidFill>
              </a:rPr>
              <a:t>einen</a:t>
            </a:r>
            <a:r>
              <a:rPr lang="en-US" dirty="0">
                <a:solidFill>
                  <a:srgbClr val="FF0000"/>
                </a:solidFill>
              </a:rPr>
              <a:t> </a:t>
            </a:r>
            <a:r>
              <a:rPr lang="en-US" dirty="0" err="1">
                <a:solidFill>
                  <a:srgbClr val="FF0000"/>
                </a:solidFill>
              </a:rPr>
              <a:t>Teilaspekt</a:t>
            </a:r>
            <a:r>
              <a:rPr lang="en-US" dirty="0">
                <a:solidFill>
                  <a:srgbClr val="FF0000"/>
                </a:solidFill>
              </a:rPr>
              <a:t> der </a:t>
            </a:r>
            <a:r>
              <a:rPr lang="en-US" dirty="0" err="1">
                <a:solidFill>
                  <a:srgbClr val="FF0000"/>
                </a:solidFill>
              </a:rPr>
              <a:t>Strategieumsetzung</a:t>
            </a:r>
            <a:r>
              <a:rPr lang="en-US" dirty="0">
                <a:solidFill>
                  <a:srgbClr val="FF0000"/>
                </a:solidFill>
              </a:rPr>
              <a:t> ab – </a:t>
            </a:r>
            <a:r>
              <a:rPr lang="en-US" dirty="0" err="1">
                <a:solidFill>
                  <a:srgbClr val="FF0000"/>
                </a:solidFill>
              </a:rPr>
              <a:t>aber</a:t>
            </a:r>
            <a:r>
              <a:rPr lang="en-US" dirty="0">
                <a:solidFill>
                  <a:srgbClr val="FF0000"/>
                </a:solidFill>
              </a:rPr>
              <a:t> </a:t>
            </a:r>
            <a:r>
              <a:rPr lang="en-US" dirty="0" err="1">
                <a:solidFill>
                  <a:srgbClr val="FF0000"/>
                </a:solidFill>
              </a:rPr>
              <a:t>einen</a:t>
            </a:r>
            <a:r>
              <a:rPr lang="en-US" dirty="0">
                <a:solidFill>
                  <a:srgbClr val="FF0000"/>
                </a:solidFill>
              </a:rPr>
              <a:t> </a:t>
            </a:r>
            <a:r>
              <a:rPr lang="en-US" dirty="0" err="1">
                <a:solidFill>
                  <a:srgbClr val="FF0000"/>
                </a:solidFill>
              </a:rPr>
              <a:t>extrem</a:t>
            </a:r>
            <a:r>
              <a:rPr lang="en-US" dirty="0">
                <a:solidFill>
                  <a:srgbClr val="FF0000"/>
                </a:solidFill>
              </a:rPr>
              <a:t> </a:t>
            </a:r>
            <a:r>
              <a:rPr lang="en-US" dirty="0" err="1">
                <a:solidFill>
                  <a:srgbClr val="FF0000"/>
                </a:solidFill>
              </a:rPr>
              <a:t>wichtigen</a:t>
            </a:r>
            <a:r>
              <a:rPr lang="en-US" dirty="0">
                <a:solidFill>
                  <a:srgbClr val="FF0000"/>
                </a:solidFill>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dirty="0">
              <a:solidFill>
                <a:srgbClr val="FF0000"/>
              </a:solidFill>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err="1"/>
              <a:t>Make</a:t>
            </a:r>
            <a:r>
              <a:rPr lang="de-DE" dirty="0"/>
              <a:t> </a:t>
            </a:r>
            <a:r>
              <a:rPr lang="de-DE" dirty="0" err="1"/>
              <a:t>sure</a:t>
            </a:r>
            <a:r>
              <a:rPr lang="de-DE" dirty="0"/>
              <a:t> </a:t>
            </a:r>
            <a:r>
              <a:rPr lang="de-DE" dirty="0" err="1"/>
              <a:t>you</a:t>
            </a:r>
            <a:r>
              <a:rPr lang="de-DE" dirty="0"/>
              <a:t> </a:t>
            </a:r>
            <a:r>
              <a:rPr lang="de-DE" dirty="0" err="1"/>
              <a:t>have</a:t>
            </a:r>
            <a:r>
              <a:rPr lang="de-DE" dirty="0"/>
              <a:t> </a:t>
            </a:r>
            <a:r>
              <a:rPr lang="de-DE" dirty="0" err="1"/>
              <a:t>the</a:t>
            </a:r>
            <a:r>
              <a:rPr lang="de-DE" dirty="0"/>
              <a:t> </a:t>
            </a:r>
            <a:r>
              <a:rPr lang="de-DE" dirty="0" err="1"/>
              <a:t>right</a:t>
            </a:r>
            <a:r>
              <a:rPr lang="de-DE" dirty="0"/>
              <a:t> </a:t>
            </a:r>
            <a:r>
              <a:rPr lang="de-DE" dirty="0" err="1"/>
              <a:t>people</a:t>
            </a:r>
            <a:r>
              <a:rPr lang="de-DE" dirty="0"/>
              <a:t> in </a:t>
            </a:r>
            <a:r>
              <a:rPr lang="de-DE" dirty="0" err="1"/>
              <a:t>the</a:t>
            </a:r>
            <a:r>
              <a:rPr lang="de-DE" dirty="0"/>
              <a:t> </a:t>
            </a:r>
            <a:r>
              <a:rPr lang="de-DE" dirty="0" err="1"/>
              <a:t>right</a:t>
            </a:r>
            <a:r>
              <a:rPr lang="de-DE" dirty="0"/>
              <a:t> </a:t>
            </a:r>
            <a:r>
              <a:rPr lang="de-DE" dirty="0" err="1"/>
              <a:t>jobs</a:t>
            </a:r>
            <a:r>
              <a:rPr lang="de-DE" dirty="0"/>
              <a:t>.</a:t>
            </a:r>
          </a:p>
          <a:p>
            <a:endParaRPr lang="de-DE" dirty="0"/>
          </a:p>
          <a:p>
            <a:r>
              <a:rPr lang="de-DE" dirty="0"/>
              <a:t>Die Grundlage für eine gute Stellenbeschreibung ist die Job Scorecard - die theoretische Definition eines A-Players. Die Job Scorecard ist nicht nur die Blaupause für Ihren Einstellungsprozess. Die Job Scorecard dient als Werkzeug zur kontinuierlichen Verbesserung während des fortwährenden Lernprozesses.</a:t>
            </a:r>
          </a:p>
          <a:p>
            <a:endParaRPr lang="de-DE" dirty="0"/>
          </a:p>
          <a:p>
            <a:r>
              <a:rPr lang="de-DE" dirty="0"/>
              <a:t>Elemente:</a:t>
            </a:r>
          </a:p>
          <a:p>
            <a:pPr marL="171450" indent="-171450">
              <a:buFontTx/>
              <a:buChar char="-"/>
            </a:pPr>
            <a:r>
              <a:rPr lang="de-DE" dirty="0"/>
              <a:t>Leben der „Core Values“ des Unternehmens</a:t>
            </a:r>
          </a:p>
          <a:p>
            <a:pPr marL="171450" indent="-171450">
              <a:buFontTx/>
              <a:buChar char="-"/>
            </a:pPr>
            <a:r>
              <a:rPr lang="de-DE" dirty="0"/>
              <a:t>Hauptverantwortlichkeiten</a:t>
            </a:r>
          </a:p>
          <a:p>
            <a:pPr marL="171450" indent="-171450">
              <a:buFontTx/>
              <a:buChar char="-"/>
            </a:pPr>
            <a:r>
              <a:rPr lang="de-DE" dirty="0"/>
              <a:t>Führung und erwartetes Verhalten</a:t>
            </a:r>
          </a:p>
          <a:p>
            <a:pPr marL="171450" indent="-171450">
              <a:buFontTx/>
              <a:buChar char="-"/>
            </a:pPr>
            <a:r>
              <a:rPr lang="de-DE" dirty="0"/>
              <a:t>Kenntnisse und technische Fähigkeiten</a:t>
            </a:r>
          </a:p>
          <a:p>
            <a:pPr marL="171450" indent="-171450">
              <a:buFontTx/>
              <a:buChar char="-"/>
            </a:pPr>
            <a:r>
              <a:rPr lang="de-DE" dirty="0"/>
              <a:t>Erwartete Ergebnisse (KPIs)</a:t>
            </a:r>
          </a:p>
          <a:p>
            <a:pPr marL="171450" indent="-171450">
              <a:buFontTx/>
              <a:buChar char="-"/>
            </a:pPr>
            <a:r>
              <a:rPr lang="de-DE" dirty="0"/>
              <a:t>„</a:t>
            </a:r>
            <a:r>
              <a:rPr lang="de-DE" dirty="0" err="1"/>
              <a:t>Stop</a:t>
            </a:r>
            <a:r>
              <a:rPr lang="de-DE" dirty="0"/>
              <a:t> </a:t>
            </a:r>
            <a:r>
              <a:rPr lang="de-DE" dirty="0" err="1"/>
              <a:t>Doing</a:t>
            </a:r>
            <a:r>
              <a:rPr lang="de-DE" dirty="0"/>
              <a:t>“ Liste (optional)</a:t>
            </a:r>
          </a:p>
          <a:p>
            <a:pPr marL="0" indent="0">
              <a:buFontTx/>
              <a:buNone/>
            </a:pPr>
            <a:endParaRPr lang="de-DE" dirty="0"/>
          </a:p>
        </p:txBody>
      </p:sp>
    </p:spTree>
    <p:extLst>
      <p:ext uri="{BB962C8B-B14F-4D97-AF65-F5344CB8AC3E}">
        <p14:creationId xmlns:p14="http://schemas.microsoft.com/office/powerpoint/2010/main" val="1056421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Konzepte z. T. schon einige Jahre alt, gereift und über die Jahre weiterentwickelt – und am Beispiel OKRs nach 40 Jahren einen regelrechten Hype erfahren</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Peter Drucker, Management </a:t>
            </a:r>
            <a:r>
              <a:rPr lang="de-DE" sz="1200" dirty="0" err="1"/>
              <a:t>by</a:t>
            </a:r>
            <a:r>
              <a:rPr lang="de-DE" sz="1200" dirty="0"/>
              <a:t> </a:t>
            </a:r>
            <a:r>
              <a:rPr lang="de-DE" sz="1200" dirty="0" err="1"/>
              <a:t>Objectives</a:t>
            </a:r>
            <a:r>
              <a:rPr lang="de-DE" sz="1200" dirty="0"/>
              <a:t> (MBOs): Management und Mitarbeiter vereinbaren Ziele und definieren was sie tun müssen, um diese zu erreichen.</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err="1"/>
              <a:t>Hosin</a:t>
            </a:r>
            <a:r>
              <a:rPr lang="de-DE" sz="1200" dirty="0"/>
              <a:t> </a:t>
            </a:r>
            <a:r>
              <a:rPr lang="de-DE" sz="1200" dirty="0" err="1"/>
              <a:t>Kanri</a:t>
            </a:r>
            <a:r>
              <a:rPr lang="de-DE" sz="1200" dirty="0"/>
              <a:t>: s. o.</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sz="1200" dirty="0"/>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SMART steht für </a:t>
            </a:r>
            <a:r>
              <a:rPr lang="de-DE" dirty="0" err="1"/>
              <a:t>Specific</a:t>
            </a:r>
            <a:r>
              <a:rPr lang="de-DE" dirty="0"/>
              <a:t>, </a:t>
            </a:r>
            <a:r>
              <a:rPr lang="de-DE" dirty="0" err="1"/>
              <a:t>Measurable</a:t>
            </a:r>
            <a:r>
              <a:rPr lang="de-DE" dirty="0"/>
              <a:t>, </a:t>
            </a:r>
            <a:r>
              <a:rPr lang="de-DE" dirty="0" err="1"/>
              <a:t>Achievable</a:t>
            </a:r>
            <a:r>
              <a:rPr lang="de-DE" dirty="0"/>
              <a:t>, </a:t>
            </a:r>
            <a:r>
              <a:rPr lang="de-DE" dirty="0" err="1"/>
              <a:t>Results-focused</a:t>
            </a:r>
            <a:r>
              <a:rPr lang="de-DE" dirty="0"/>
              <a:t> und Time-</a:t>
            </a:r>
            <a:r>
              <a:rPr lang="de-DE" dirty="0" err="1"/>
              <a:t>bound</a:t>
            </a:r>
            <a:r>
              <a:rPr lang="de-DE" dirty="0"/>
              <a:t> Goals. SMART Elemente wurden in OKRs übernommen: </a:t>
            </a:r>
            <a:r>
              <a:rPr lang="de-DE" dirty="0" err="1"/>
              <a:t>particularly</a:t>
            </a:r>
            <a:r>
              <a:rPr lang="de-DE" dirty="0"/>
              <a:t> </a:t>
            </a:r>
            <a:r>
              <a:rPr lang="de-DE" dirty="0" err="1"/>
              <a:t>results-focused</a:t>
            </a:r>
            <a:r>
              <a:rPr lang="de-DE" dirty="0"/>
              <a:t> und time-</a:t>
            </a:r>
            <a:r>
              <a:rPr lang="de-DE" dirty="0" err="1"/>
              <a:t>bound</a:t>
            </a:r>
            <a:r>
              <a:rPr lang="de-DE" dirty="0"/>
              <a:t>.</a:t>
            </a:r>
            <a:endParaRPr lang="de-DE" sz="1200"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Mit den KPIs wurde eine </a:t>
            </a:r>
            <a:r>
              <a:rPr lang="de-DE" sz="1200" dirty="0" err="1"/>
              <a:t>metrik</a:t>
            </a:r>
            <a:r>
              <a:rPr lang="de-DE" sz="1200" dirty="0"/>
              <a:t>-basierte Leistungsbewertung für Unternehmen eingeführt. </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dirty="0"/>
              <a:t>Folgt später noch</a:t>
            </a:r>
          </a:p>
          <a:p>
            <a:endParaRPr lang="de-DE" sz="1200" dirty="0"/>
          </a:p>
        </p:txBody>
      </p:sp>
    </p:spTree>
    <p:extLst>
      <p:ext uri="{BB962C8B-B14F-4D97-AF65-F5344CB8AC3E}">
        <p14:creationId xmlns:p14="http://schemas.microsoft.com/office/powerpoint/2010/main" val="6808138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29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766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02319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30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r>
              <a:rPr lang="en-US" sz="1200" dirty="0" err="1">
                <a:latin typeface="Roboto Light" charset="0"/>
                <a:ea typeface="Roboto Light" charset="0"/>
                <a:cs typeface="Roboto Light" charset="0"/>
              </a:rPr>
              <a:t>Realisiert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als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schlanker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kontinuierlicher</a:t>
            </a:r>
            <a:r>
              <a:rPr lang="en-US" sz="1200" dirty="0">
                <a:latin typeface="Roboto Light" charset="0"/>
                <a:ea typeface="Roboto Light" charset="0"/>
                <a:cs typeface="Roboto Light" charset="0"/>
              </a:rPr>
              <a:t> und </a:t>
            </a:r>
            <a:r>
              <a:rPr lang="en-US" sz="1200" dirty="0" err="1">
                <a:latin typeface="Roboto Light" charset="0"/>
                <a:ea typeface="Roboto Light" charset="0"/>
                <a:cs typeface="Roboto Light" charset="0"/>
              </a:rPr>
              <a:t>klar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definierter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Prozess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kurzen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Zyklen</a:t>
            </a:r>
            <a:r>
              <a:rPr lang="en-US" sz="1200" dirty="0">
                <a:latin typeface="Roboto Light" charset="0"/>
                <a:ea typeface="Roboto Light" charset="0"/>
                <a:cs typeface="Roboto Light" charset="0"/>
              </a:rPr>
              <a:t>, um ad-hoc auf </a:t>
            </a:r>
            <a:r>
              <a:rPr lang="en-US" sz="1200" dirty="0" err="1">
                <a:latin typeface="Roboto Light" charset="0"/>
                <a:ea typeface="Roboto Light" charset="0"/>
                <a:cs typeface="Roboto Light" charset="0"/>
              </a:rPr>
              <a:t>Veränderungen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reagieren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zu</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können</a:t>
            </a:r>
            <a:r>
              <a:rPr lang="en-US" sz="1200" dirty="0">
                <a:latin typeface="Roboto Light" charset="0"/>
                <a:ea typeface="Roboto Light" charset="0"/>
                <a:cs typeface="Roboto Light" charset="0"/>
              </a:rPr>
              <a:t>.</a:t>
            </a:r>
          </a:p>
          <a:p>
            <a:endParaRPr lang="en-US" sz="1200" dirty="0">
              <a:latin typeface="Roboto Light" charset="0"/>
              <a:ea typeface="Roboto Light" charset="0"/>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3) ... </a:t>
            </a:r>
            <a:r>
              <a:rPr lang="en-US" sz="1200" dirty="0" err="1">
                <a:latin typeface="Roboto Light" charset="0"/>
                <a:ea typeface="Roboto Light" charset="0"/>
              </a:rPr>
              <a:t>bzw</a:t>
            </a:r>
            <a:r>
              <a:rPr lang="en-US" sz="1200" dirty="0">
                <a:latin typeface="Roboto Light" charset="0"/>
                <a:ea typeface="Roboto Light" charset="0"/>
              </a:rPr>
              <a:t>. </a:t>
            </a:r>
            <a:r>
              <a:rPr lang="en-US" sz="1200" dirty="0" err="1">
                <a:latin typeface="Roboto Light" charset="0"/>
                <a:ea typeface="Roboto Light" charset="0"/>
              </a:rPr>
              <a:t>simultan</a:t>
            </a:r>
            <a:r>
              <a:rPr lang="en-US" sz="1200" dirty="0">
                <a:latin typeface="Roboto Light" charset="0"/>
                <a:ea typeface="Roboto Light" charset="0"/>
              </a:rPr>
              <a:t> Top-Down und Bottom-Up (OKRs)</a:t>
            </a:r>
          </a:p>
          <a:p>
            <a:endParaRPr lang="de-DE" dirty="0"/>
          </a:p>
        </p:txBody>
      </p:sp>
    </p:spTree>
    <p:extLst>
      <p:ext uri="{BB962C8B-B14F-4D97-AF65-F5344CB8AC3E}">
        <p14:creationId xmlns:p14="http://schemas.microsoft.com/office/powerpoint/2010/main" val="3343112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31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endParaRPr lang="en-US" sz="1200" dirty="0">
              <a:latin typeface="Roboto Light" charset="0"/>
              <a:ea typeface="Roboto Light" charset="0"/>
            </a:endParaRPr>
          </a:p>
          <a:p>
            <a:r>
              <a:rPr lang="en-US" sz="1200" dirty="0">
                <a:latin typeface="Roboto Light" charset="0"/>
                <a:ea typeface="Roboto Light" charset="0"/>
              </a:rPr>
              <a:t>7) …</a:t>
            </a:r>
            <a:r>
              <a:rPr lang="en-US" sz="1200" dirty="0" err="1">
                <a:latin typeface="Roboto Light" charset="0"/>
                <a:ea typeface="Roboto Light" charset="0"/>
              </a:rPr>
              <a:t>bzw</a:t>
            </a:r>
            <a:r>
              <a:rPr lang="en-US" sz="1200" dirty="0">
                <a:latin typeface="Roboto Light" charset="0"/>
                <a:ea typeface="Roboto Light" charset="0"/>
              </a:rPr>
              <a:t>. </a:t>
            </a:r>
            <a:r>
              <a:rPr lang="en-US" sz="1200" dirty="0" err="1">
                <a:latin typeface="Roboto Light" charset="0"/>
                <a:ea typeface="Roboto Light" charset="0"/>
              </a:rPr>
              <a:t>immer</a:t>
            </a:r>
            <a:r>
              <a:rPr lang="en-US" sz="1200" dirty="0">
                <a:latin typeface="Roboto Light" charset="0"/>
                <a:ea typeface="Roboto Light" charset="0"/>
              </a:rPr>
              <a:t> </a:t>
            </a:r>
            <a:r>
              <a:rPr lang="en-US" sz="1200" dirty="0" err="1">
                <a:latin typeface="Roboto Light" charset="0"/>
                <a:ea typeface="Roboto Light" charset="0"/>
              </a:rPr>
              <a:t>für</a:t>
            </a:r>
            <a:r>
              <a:rPr lang="en-US" sz="1200" dirty="0">
                <a:latin typeface="Roboto Light" charset="0"/>
                <a:ea typeface="Roboto Light" charset="0"/>
              </a:rPr>
              <a:t> </a:t>
            </a:r>
            <a:r>
              <a:rPr lang="en-US" sz="1200" dirty="0" err="1">
                <a:latin typeface="Roboto Light" charset="0"/>
                <a:ea typeface="Roboto Light" charset="0"/>
              </a:rPr>
              <a:t>alle</a:t>
            </a:r>
            <a:r>
              <a:rPr lang="en-US" sz="1200" dirty="0">
                <a:latin typeface="Roboto Light" charset="0"/>
                <a:ea typeface="Roboto Light" charset="0"/>
              </a:rPr>
              <a:t> </a:t>
            </a:r>
            <a:r>
              <a:rPr lang="en-US" sz="1200" dirty="0" err="1">
                <a:latin typeface="Roboto Light" charset="0"/>
                <a:ea typeface="Roboto Light" charset="0"/>
              </a:rPr>
              <a:t>sichtbar</a:t>
            </a:r>
            <a:endParaRPr lang="en-US" sz="1200" dirty="0">
              <a:latin typeface="Roboto Light" charset="0"/>
              <a:ea typeface="Roboto Light" charset="0"/>
            </a:endParaRPr>
          </a:p>
          <a:p>
            <a:endParaRPr lang="en-US" sz="1200" dirty="0">
              <a:latin typeface="Roboto Light" charset="0"/>
              <a:ea typeface="Roboto Light" charset="0"/>
            </a:endParaRPr>
          </a:p>
          <a:p>
            <a:r>
              <a:rPr lang="en-US" sz="1200" dirty="0">
                <a:latin typeface="Roboto Light" charset="0"/>
                <a:ea typeface="Roboto Light" charset="0"/>
                <a:cs typeface="Roboto Light" charset="0"/>
              </a:rPr>
              <a:t>8) und </a:t>
            </a:r>
            <a:r>
              <a:rPr lang="en-US" sz="1200" dirty="0" err="1">
                <a:latin typeface="Roboto Light" charset="0"/>
                <a:ea typeface="Roboto Light" charset="0"/>
                <a:cs typeface="Roboto Light" charset="0"/>
              </a:rPr>
              <a:t>ebenso</a:t>
            </a:r>
            <a:r>
              <a:rPr lang="en-US" sz="1200" dirty="0">
                <a:latin typeface="Roboto Light" charset="0"/>
                <a:ea typeface="Roboto Light" charset="0"/>
                <a:cs typeface="Roboto Light" charset="0"/>
              </a:rPr>
              <a:t> die </a:t>
            </a:r>
            <a:r>
              <a:rPr lang="en-US" sz="1200" dirty="0" err="1">
                <a:latin typeface="Roboto Light" charset="0"/>
                <a:ea typeface="Roboto Light" charset="0"/>
                <a:cs typeface="Roboto Light" charset="0"/>
              </a:rPr>
              <a:t>Methode</a:t>
            </a:r>
            <a:r>
              <a:rPr lang="en-US" sz="1200" dirty="0">
                <a:latin typeface="Roboto Light" charset="0"/>
                <a:ea typeface="Roboto Light" charset="0"/>
                <a:cs typeface="Roboto Light" charset="0"/>
              </a:rPr>
              <a:t>/das </a:t>
            </a:r>
            <a:r>
              <a:rPr lang="en-US" sz="1200" dirty="0" err="1">
                <a:latin typeface="Roboto Light" charset="0"/>
                <a:ea typeface="Roboto Light" charset="0"/>
                <a:cs typeface="Roboto Light" charset="0"/>
              </a:rPr>
              <a:t>Vorgehensmodell</a:t>
            </a:r>
            <a:endParaRPr lang="en-US" sz="1200" dirty="0">
              <a:latin typeface="Roboto Light" charset="0"/>
              <a:ea typeface="Roboto Light" charset="0"/>
              <a:cs typeface="Roboto Light" charset="0"/>
            </a:endParaRPr>
          </a:p>
          <a:p>
            <a:endParaRPr lang="de-DE" dirty="0"/>
          </a:p>
        </p:txBody>
      </p:sp>
    </p:spTree>
    <p:extLst>
      <p:ext uri="{BB962C8B-B14F-4D97-AF65-F5344CB8AC3E}">
        <p14:creationId xmlns:p14="http://schemas.microsoft.com/office/powerpoint/2010/main" val="2114492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32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27779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33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Betrachten Sie die Matrix von innen nach außen. Beginnen Sie mit Priorität 1, diskutieren Sie mit dem Führungsteam:</a:t>
            </a:r>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dirty="0"/>
          </a:p>
          <a:p>
            <a:pPr marL="171450" lvl="0" indent="-171450">
              <a:lnSpc>
                <a:spcPct val="150000"/>
              </a:lnSpc>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Ist der Plan noch durchführbar?</a:t>
            </a:r>
          </a:p>
          <a:p>
            <a:pPr marL="171450" lvl="0" indent="-171450">
              <a:lnSpc>
                <a:spcPct val="150000"/>
              </a:lnSpc>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Was können wir uns noch leisten?</a:t>
            </a:r>
          </a:p>
          <a:p>
            <a:pPr marL="171450" lvl="0" indent="-171450">
              <a:lnSpc>
                <a:spcPct val="150000"/>
              </a:lnSpc>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Wo können wir Abstriche machen?</a:t>
            </a:r>
          </a:p>
          <a:p>
            <a:pPr marL="171450" lvl="0" indent="-171450">
              <a:lnSpc>
                <a:spcPct val="150000"/>
              </a:lnSpc>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Was nicht mehr finanziert werden kann, wird gestoppt.</a:t>
            </a:r>
          </a:p>
          <a:p>
            <a:pPr marL="171450" lvl="0" indent="-171450">
              <a:lnSpc>
                <a:spcPct val="150000"/>
              </a:lnSpc>
              <a:buFont typeface="Arial" panose="020B0604020202020204" pitchFamily="34" charset="0"/>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Wir setzen nur das um, was absolut notwendig ist!</a:t>
            </a:r>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dirty="0"/>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Fahren Sie dann bis zur Priorität </a:t>
            </a:r>
            <a:r>
              <a:rPr lang="de-DE" dirty="0" err="1"/>
              <a:t>n</a:t>
            </a:r>
            <a:r>
              <a:rPr lang="de-DE" dirty="0"/>
              <a:t> fort. Nehmen Sie schnell Kurskorrekturen vor, um die gewünschten Endergebnisse zu erreichen. Eine Woche ist genug Zeit, um den Plan anzupassen. </a:t>
            </a:r>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dirty="0"/>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dirty="0"/>
              <a:t>Der schlanke </a:t>
            </a:r>
            <a:r>
              <a:rPr lang="de-DE" dirty="0" err="1"/>
              <a:t>Hoshin</a:t>
            </a:r>
            <a:r>
              <a:rPr lang="de-DE" dirty="0"/>
              <a:t> </a:t>
            </a:r>
            <a:r>
              <a:rPr lang="de-DE" dirty="0" err="1"/>
              <a:t>Kanri</a:t>
            </a:r>
            <a:r>
              <a:rPr lang="de-DE" dirty="0"/>
              <a:t> hat sich in früheren Krisen bewährt. Beispielsweise hat Dr. Christian Artmann die </a:t>
            </a:r>
            <a:r>
              <a:rPr lang="de-DE" dirty="0" err="1"/>
              <a:t>Hoshin</a:t>
            </a:r>
            <a:r>
              <a:rPr lang="de-DE" dirty="0"/>
              <a:t>-Matrix im Jahr 2009 mehrfach erfolgreich eingesetzt.</a:t>
            </a:r>
          </a:p>
        </p:txBody>
      </p:sp>
    </p:spTree>
    <p:extLst>
      <p:ext uri="{BB962C8B-B14F-4D97-AF65-F5344CB8AC3E}">
        <p14:creationId xmlns:p14="http://schemas.microsoft.com/office/powerpoint/2010/main" val="2813658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6417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1" indent="0">
              <a:lnSpc>
                <a:spcPct val="150000"/>
              </a:lnSpc>
              <a:buFont typeface="Symbol" pitchFamily="2"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Ausrichtung</a:t>
            </a:r>
            <a:r>
              <a:rPr lang="en-US" sz="2000" dirty="0">
                <a:latin typeface="Roboto Light" charset="0"/>
                <a:ea typeface="Roboto Light" charset="0"/>
              </a:rPr>
              <a:t> </a:t>
            </a:r>
            <a:r>
              <a:rPr lang="en-US" sz="2000" dirty="0" err="1">
                <a:latin typeface="Roboto Light" charset="0"/>
                <a:ea typeface="Roboto Light" charset="0"/>
              </a:rPr>
              <a:t>unter</a:t>
            </a:r>
            <a:r>
              <a:rPr lang="en-US" sz="2000" dirty="0">
                <a:latin typeface="Roboto Light" charset="0"/>
                <a:ea typeface="Roboto Light" charset="0"/>
              </a:rPr>
              <a:t> </a:t>
            </a:r>
            <a:r>
              <a:rPr lang="en-US" sz="2000" dirty="0" err="1">
                <a:latin typeface="Roboto Light" charset="0"/>
                <a:ea typeface="Roboto Light" charset="0"/>
              </a:rPr>
              <a:t>Berücksichtung</a:t>
            </a:r>
            <a:r>
              <a:rPr lang="en-US" sz="2000" dirty="0">
                <a:latin typeface="Roboto Light" charset="0"/>
                <a:ea typeface="Roboto Light" charset="0"/>
              </a:rPr>
              <a:t> </a:t>
            </a:r>
            <a:r>
              <a:rPr lang="en-US" sz="2000" dirty="0" err="1">
                <a:latin typeface="Roboto Light" charset="0"/>
                <a:ea typeface="Roboto Light" charset="0"/>
              </a:rPr>
              <a:t>folgender</a:t>
            </a:r>
            <a:r>
              <a:rPr lang="en-US" sz="2000" dirty="0">
                <a:latin typeface="Roboto Light" charset="0"/>
                <a:ea typeface="Roboto Light" charset="0"/>
              </a:rPr>
              <a:t> </a:t>
            </a:r>
            <a:r>
              <a:rPr lang="en-US" sz="2000" dirty="0" err="1">
                <a:latin typeface="Roboto Light" charset="0"/>
                <a:ea typeface="Roboto Light" charset="0"/>
              </a:rPr>
              <a:t>Aspekte</a:t>
            </a: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Ausrichtung</a:t>
            </a:r>
            <a:r>
              <a:rPr lang="en-US" sz="2000" dirty="0">
                <a:latin typeface="Roboto Light" charset="0"/>
                <a:ea typeface="Roboto Light" charset="0"/>
              </a:rPr>
              <a:t> </a:t>
            </a:r>
            <a:r>
              <a:rPr lang="en-US" sz="2000" dirty="0" err="1">
                <a:latin typeface="Roboto Light" charset="0"/>
                <a:ea typeface="Roboto Light" charset="0"/>
              </a:rPr>
              <a:t>durch</a:t>
            </a:r>
            <a:r>
              <a:rPr lang="en-US" sz="2000" dirty="0">
                <a:latin typeface="Roboto Light" charset="0"/>
                <a:ea typeface="Roboto Light" charset="0"/>
              </a:rPr>
              <a:t> </a:t>
            </a:r>
            <a:r>
              <a:rPr lang="en-US" sz="2000" dirty="0" err="1">
                <a:latin typeface="Roboto Light" charset="0"/>
                <a:ea typeface="Roboto Light" charset="0"/>
              </a:rPr>
              <a:t>Kaskadierung</a:t>
            </a:r>
            <a:r>
              <a:rPr lang="en-US" sz="2000" dirty="0">
                <a:latin typeface="Roboto Light" charset="0"/>
                <a:ea typeface="Roboto Light" charset="0"/>
              </a:rPr>
              <a:t> von </a:t>
            </a:r>
            <a:r>
              <a:rPr lang="en-US" sz="2000" dirty="0" err="1">
                <a:latin typeface="Roboto Light" charset="0"/>
                <a:ea typeface="Roboto Light" charset="0"/>
              </a:rPr>
              <a:t>Zielen</a:t>
            </a:r>
            <a:r>
              <a:rPr lang="en-US" sz="2000" dirty="0">
                <a:latin typeface="Roboto Light" charset="0"/>
                <a:ea typeface="Roboto Light" charset="0"/>
              </a:rPr>
              <a:t>, </a:t>
            </a:r>
            <a:r>
              <a:rPr lang="en-US" sz="2000" dirty="0" err="1">
                <a:latin typeface="Roboto Light" charset="0"/>
                <a:ea typeface="Roboto Light" charset="0"/>
              </a:rPr>
              <a:t>Initiativen</a:t>
            </a:r>
            <a:r>
              <a:rPr lang="en-US" sz="2000" dirty="0">
                <a:latin typeface="Roboto Light" charset="0"/>
                <a:ea typeface="Roboto Light" charset="0"/>
              </a:rPr>
              <a:t> und </a:t>
            </a:r>
            <a:r>
              <a:rPr lang="en-US" sz="2000" dirty="0" err="1">
                <a:latin typeface="Roboto Light" charset="0"/>
                <a:ea typeface="Roboto Light" charset="0"/>
              </a:rPr>
              <a:t>Kennzalen</a:t>
            </a:r>
            <a:r>
              <a:rPr lang="en-US" sz="2000" dirty="0">
                <a:latin typeface="Roboto Light" charset="0"/>
                <a:ea typeface="Roboto Light" charset="0"/>
              </a:rPr>
              <a:t> </a:t>
            </a:r>
            <a:r>
              <a:rPr lang="en-US" sz="2000" dirty="0" err="1">
                <a:latin typeface="Roboto Light" charset="0"/>
                <a:ea typeface="Roboto Light" charset="0"/>
              </a:rPr>
              <a:t>durch</a:t>
            </a:r>
            <a:r>
              <a:rPr lang="en-US" sz="2000" dirty="0">
                <a:latin typeface="Roboto Light" charset="0"/>
                <a:ea typeface="Roboto Light" charset="0"/>
              </a:rPr>
              <a:t> die </a:t>
            </a:r>
            <a:r>
              <a:rPr lang="en-US" sz="2000" dirty="0" err="1">
                <a:latin typeface="Roboto Light" charset="0"/>
                <a:ea typeface="Roboto Light" charset="0"/>
              </a:rPr>
              <a:t>gesamte</a:t>
            </a:r>
            <a:r>
              <a:rPr lang="en-US" sz="2000" dirty="0">
                <a:latin typeface="Roboto Light" charset="0"/>
                <a:ea typeface="Roboto Light" charset="0"/>
              </a:rPr>
              <a:t> </a:t>
            </a:r>
            <a:r>
              <a:rPr lang="en-US" sz="2000" dirty="0" err="1">
                <a:latin typeface="Roboto Light" charset="0"/>
                <a:ea typeface="Roboto Light" charset="0"/>
              </a:rPr>
              <a:t>Organisation</a:t>
            </a: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Ausrichtung</a:t>
            </a:r>
            <a:r>
              <a:rPr lang="en-US" sz="2000" dirty="0">
                <a:latin typeface="Roboto Light" charset="0"/>
                <a:ea typeface="Roboto Light" charset="0"/>
              </a:rPr>
              <a:t> der </a:t>
            </a:r>
            <a:r>
              <a:rPr lang="en-US" sz="2000" dirty="0" err="1">
                <a:latin typeface="Roboto Light" charset="0"/>
                <a:ea typeface="Roboto Light" charset="0"/>
              </a:rPr>
              <a:t>Strategie</a:t>
            </a:r>
            <a:r>
              <a:rPr lang="en-US" sz="2000" dirty="0">
                <a:latin typeface="Roboto Light" charset="0"/>
                <a:ea typeface="Roboto Light" charset="0"/>
              </a:rPr>
              <a:t> an den </a:t>
            </a:r>
            <a:r>
              <a:rPr lang="en-US" sz="2000" dirty="0" err="1">
                <a:latin typeface="Roboto Light" charset="0"/>
                <a:ea typeface="Roboto Light" charset="0"/>
              </a:rPr>
              <a:t>täglichen</a:t>
            </a:r>
            <a:r>
              <a:rPr lang="en-US" sz="2000" dirty="0">
                <a:latin typeface="Roboto Light" charset="0"/>
                <a:ea typeface="Roboto Light" charset="0"/>
              </a:rPr>
              <a:t> </a:t>
            </a:r>
            <a:r>
              <a:rPr lang="en-US" sz="2000" dirty="0" err="1">
                <a:latin typeface="Roboto Light" charset="0"/>
                <a:ea typeface="Roboto Light" charset="0"/>
              </a:rPr>
              <a:t>Aktivitäten</a:t>
            </a:r>
            <a:r>
              <a:rPr lang="en-US" sz="2000" dirty="0">
                <a:latin typeface="Roboto Light" charset="0"/>
                <a:ea typeface="Roboto Light" charset="0"/>
              </a:rPr>
              <a:t> und </a:t>
            </a:r>
            <a:r>
              <a:rPr lang="en-US" sz="2000" dirty="0" err="1">
                <a:latin typeface="Roboto Light" charset="0"/>
                <a:ea typeface="Roboto Light" charset="0"/>
              </a:rPr>
              <a:t>Entscheidungen</a:t>
            </a:r>
            <a:endParaRPr lang="en-US" sz="2000" dirty="0">
              <a:latin typeface="Roboto Light" charset="0"/>
              <a:ea typeface="Roboto Light" charset="0"/>
            </a:endParaRPr>
          </a:p>
        </p:txBody>
      </p:sp>
    </p:spTree>
    <p:extLst>
      <p:ext uri="{BB962C8B-B14F-4D97-AF65-F5344CB8AC3E}">
        <p14:creationId xmlns:p14="http://schemas.microsoft.com/office/powerpoint/2010/main" val="2343726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33151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rPr>
              <a:t>Bei der </a:t>
            </a:r>
            <a:r>
              <a:rPr lang="en-US" sz="1200" dirty="0" err="1">
                <a:latin typeface="Roboto Light" charset="0"/>
                <a:ea typeface="Roboto Light" charset="0"/>
              </a:rPr>
              <a:t>Entscheidungsfindung</a:t>
            </a:r>
            <a:r>
              <a:rPr lang="en-US" sz="1200" dirty="0">
                <a:latin typeface="Roboto Light" charset="0"/>
                <a:ea typeface="Roboto Light" charset="0"/>
              </a:rPr>
              <a:t> </a:t>
            </a:r>
            <a:r>
              <a:rPr lang="en-US" sz="1200" dirty="0" err="1">
                <a:latin typeface="Roboto Light" charset="0"/>
                <a:ea typeface="Roboto Light" charset="0"/>
              </a:rPr>
              <a:t>macht</a:t>
            </a:r>
            <a:r>
              <a:rPr lang="en-US" sz="1200" dirty="0">
                <a:latin typeface="Roboto Light" charset="0"/>
                <a:ea typeface="Roboto Light" charset="0"/>
              </a:rPr>
              <a:t> </a:t>
            </a:r>
            <a:r>
              <a:rPr lang="en-US" sz="1200" dirty="0" err="1">
                <a:latin typeface="Roboto Light" charset="0"/>
                <a:ea typeface="Roboto Light" charset="0"/>
              </a:rPr>
              <a:t>ein</a:t>
            </a:r>
            <a:r>
              <a:rPr lang="en-US" sz="1200" dirty="0">
                <a:latin typeface="Roboto Light" charset="0"/>
                <a:ea typeface="Roboto Light" charset="0"/>
              </a:rPr>
              <a:t> </a:t>
            </a:r>
            <a:r>
              <a:rPr lang="en-US" sz="1200" dirty="0" err="1">
                <a:latin typeface="Roboto Light" charset="0"/>
                <a:ea typeface="Roboto Light" charset="0"/>
              </a:rPr>
              <a:t>datengestützter</a:t>
            </a:r>
            <a:r>
              <a:rPr lang="en-US" sz="1200" dirty="0">
                <a:latin typeface="Roboto Light" charset="0"/>
                <a:ea typeface="Roboto Light" charset="0"/>
              </a:rPr>
              <a:t> Ansatz </a:t>
            </a:r>
            <a:r>
              <a:rPr lang="en-US" sz="1200" dirty="0" err="1">
                <a:latin typeface="Roboto Light" charset="0"/>
                <a:ea typeface="Roboto Light" charset="0"/>
              </a:rPr>
              <a:t>Ihr</a:t>
            </a:r>
            <a:r>
              <a:rPr lang="en-US" sz="1200" dirty="0">
                <a:latin typeface="Roboto Light" charset="0"/>
                <a:ea typeface="Roboto Light" charset="0"/>
              </a:rPr>
              <a:t> </a:t>
            </a:r>
            <a:r>
              <a:rPr lang="en-US" sz="1200" dirty="0" err="1">
                <a:latin typeface="Roboto Light" charset="0"/>
                <a:ea typeface="Roboto Light" charset="0"/>
              </a:rPr>
              <a:t>Unternehmen</a:t>
            </a:r>
            <a:r>
              <a:rPr lang="en-US" sz="1200" dirty="0">
                <a:latin typeface="Roboto Light" charset="0"/>
                <a:ea typeface="Roboto Light" charset="0"/>
              </a:rPr>
              <a:t> z. B. auf </a:t>
            </a:r>
            <a:r>
              <a:rPr lang="en-US" sz="1200" dirty="0" err="1">
                <a:latin typeface="Roboto Light" charset="0"/>
                <a:ea typeface="Roboto Light" charset="0"/>
              </a:rPr>
              <a:t>zukünftige</a:t>
            </a:r>
            <a:r>
              <a:rPr lang="en-US" sz="1200" dirty="0">
                <a:latin typeface="Roboto Light" charset="0"/>
                <a:ea typeface="Roboto Light" charset="0"/>
              </a:rPr>
              <a:t> </a:t>
            </a:r>
            <a:r>
              <a:rPr lang="en-US" sz="1200" dirty="0" err="1">
                <a:latin typeface="Roboto Light" charset="0"/>
                <a:ea typeface="Roboto Light" charset="0"/>
              </a:rPr>
              <a:t>Risiken</a:t>
            </a:r>
            <a:r>
              <a:rPr lang="en-US" sz="1200" dirty="0">
                <a:latin typeface="Roboto Light" charset="0"/>
                <a:ea typeface="Roboto Light" charset="0"/>
              </a:rPr>
              <a:t> </a:t>
            </a:r>
            <a:r>
              <a:rPr lang="en-US" sz="1200" dirty="0" err="1">
                <a:latin typeface="Roboto Light" charset="0"/>
                <a:ea typeface="Roboto Light" charset="0"/>
              </a:rPr>
              <a:t>eines</a:t>
            </a:r>
            <a:r>
              <a:rPr lang="en-US" sz="1200" dirty="0">
                <a:latin typeface="Roboto Light" charset="0"/>
                <a:ea typeface="Roboto Light" charset="0"/>
              </a:rPr>
              <a:t> </a:t>
            </a:r>
            <a:r>
              <a:rPr lang="en-US" sz="1200" dirty="0" err="1">
                <a:latin typeface="Roboto Light" charset="0"/>
                <a:ea typeface="Roboto Light" charset="0"/>
              </a:rPr>
              <a:t>Scheiterns</a:t>
            </a:r>
            <a:r>
              <a:rPr lang="en-US" sz="1200" dirty="0">
                <a:latin typeface="Roboto Light" charset="0"/>
                <a:ea typeface="Roboto Light" charset="0"/>
              </a:rPr>
              <a:t> der </a:t>
            </a:r>
            <a:r>
              <a:rPr lang="en-US" sz="1200" dirty="0" err="1">
                <a:latin typeface="Roboto Light" charset="0"/>
                <a:ea typeface="Roboto Light" charset="0"/>
              </a:rPr>
              <a:t>Strategie</a:t>
            </a:r>
            <a:r>
              <a:rPr lang="en-US" sz="1200" dirty="0">
                <a:latin typeface="Roboto Light" charset="0"/>
                <a:ea typeface="Roboto Light" charset="0"/>
              </a:rPr>
              <a:t> </a:t>
            </a:r>
            <a:r>
              <a:rPr lang="en-US" sz="1200" dirty="0" err="1">
                <a:latin typeface="Roboto Light" charset="0"/>
                <a:ea typeface="Roboto Light" charset="0"/>
              </a:rPr>
              <a:t>aufmerksam</a:t>
            </a:r>
            <a:endParaRPr lang="en-US" dirty="0"/>
          </a:p>
          <a:p>
            <a:endParaRPr lang="de-DE" dirty="0"/>
          </a:p>
        </p:txBody>
      </p:sp>
    </p:spTree>
    <p:extLst>
      <p:ext uri="{BB962C8B-B14F-4D97-AF65-F5344CB8AC3E}">
        <p14:creationId xmlns:p14="http://schemas.microsoft.com/office/powerpoint/2010/main" val="1337495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 So wie der krasse Umstellung während COVID-19 ergeben hat ...</a:t>
            </a:r>
          </a:p>
          <a:p>
            <a:endParaRPr lang="de-DE" dirty="0"/>
          </a:p>
          <a:p>
            <a:r>
              <a:rPr lang="en-US" sz="1200" dirty="0">
                <a:latin typeface="Roboto Light" charset="0"/>
                <a:ea typeface="Roboto Light" charset="0"/>
              </a:rPr>
              <a:t>“Culture is a set of actions.”, by Ben Horowitz</a:t>
            </a:r>
            <a:endParaRPr lang="de-DE" dirty="0"/>
          </a:p>
        </p:txBody>
      </p:sp>
    </p:spTree>
    <p:extLst>
      <p:ext uri="{BB962C8B-B14F-4D97-AF65-F5344CB8AC3E}">
        <p14:creationId xmlns:p14="http://schemas.microsoft.com/office/powerpoint/2010/main" val="3386957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39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a:p>
        </p:txBody>
      </p:sp>
    </p:spTree>
    <p:extLst>
      <p:ext uri="{BB962C8B-B14F-4D97-AF65-F5344CB8AC3E}">
        <p14:creationId xmlns:p14="http://schemas.microsoft.com/office/powerpoint/2010/main" val="425171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Standardwerk und Leitfaden für die Unternehmensstrategie</a:t>
            </a:r>
          </a:p>
          <a:p>
            <a:endParaRPr lang="de-DE" dirty="0"/>
          </a:p>
          <a:p>
            <a:r>
              <a:rPr lang="de-DE" dirty="0"/>
              <a:t>Ram </a:t>
            </a:r>
            <a:r>
              <a:rPr lang="de-DE" dirty="0" err="1"/>
              <a:t>Charan</a:t>
            </a:r>
            <a:r>
              <a:rPr lang="de-DE" dirty="0"/>
              <a:t> ist mit seinen 80 Jahren auch heute noch sehr aktiv und ein “Mann der Praxis“. </a:t>
            </a:r>
          </a:p>
          <a:p>
            <a:endParaRPr lang="de-DE" dirty="0"/>
          </a:p>
          <a:p>
            <a:r>
              <a:rPr lang="de-DE" dirty="0"/>
              <a:t>Live im Online Seminar: </a:t>
            </a:r>
            <a:r>
              <a:rPr lang="de-DE" b="1" dirty="0"/>
              <a:t>Are </a:t>
            </a:r>
            <a:r>
              <a:rPr lang="de-DE" b="1" dirty="0" err="1"/>
              <a:t>you</a:t>
            </a:r>
            <a:r>
              <a:rPr lang="de-DE" b="1" dirty="0"/>
              <a:t> </a:t>
            </a:r>
            <a:r>
              <a:rPr lang="de-DE" b="1" dirty="0" err="1"/>
              <a:t>ready</a:t>
            </a:r>
            <a:r>
              <a:rPr lang="de-DE" b="1" dirty="0"/>
              <a:t> </a:t>
            </a:r>
            <a:r>
              <a:rPr lang="de-DE" b="1" dirty="0" err="1"/>
              <a:t>to</a:t>
            </a:r>
            <a:r>
              <a:rPr lang="de-DE" b="1" dirty="0"/>
              <a:t> </a:t>
            </a:r>
            <a:r>
              <a:rPr lang="de-DE" b="1" dirty="0" err="1"/>
              <a:t>be</a:t>
            </a:r>
            <a:r>
              <a:rPr lang="de-DE" b="1" dirty="0"/>
              <a:t> a </a:t>
            </a:r>
            <a:r>
              <a:rPr lang="de-DE" b="1" dirty="0" err="1"/>
              <a:t>winner</a:t>
            </a:r>
            <a:r>
              <a:rPr lang="de-DE" b="1" dirty="0"/>
              <a:t> after </a:t>
            </a:r>
            <a:r>
              <a:rPr lang="de-DE" b="1" dirty="0" err="1"/>
              <a:t>this</a:t>
            </a:r>
            <a:r>
              <a:rPr lang="de-DE" b="1" dirty="0"/>
              <a:t> </a:t>
            </a:r>
            <a:r>
              <a:rPr lang="de-DE" b="1" dirty="0" err="1"/>
              <a:t>crisis</a:t>
            </a:r>
            <a:r>
              <a:rPr lang="de-DE" b="1" dirty="0"/>
              <a:t>?</a:t>
            </a:r>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de-DE" dirty="0"/>
          </a:p>
          <a:p>
            <a:r>
              <a:rPr lang="de-DE" dirty="0"/>
              <a:t>Einer seiner 8 praktischen Tipps war: „Focus on cash </a:t>
            </a:r>
            <a:r>
              <a:rPr lang="de-DE" dirty="0" err="1"/>
              <a:t>first</a:t>
            </a:r>
            <a:r>
              <a:rPr lang="de-DE" dirty="0"/>
              <a:t> </a:t>
            </a:r>
            <a:r>
              <a:rPr lang="de-DE" dirty="0" err="1"/>
              <a:t>and</a:t>
            </a:r>
            <a:r>
              <a:rPr lang="de-DE" dirty="0"/>
              <a:t> </a:t>
            </a:r>
            <a:r>
              <a:rPr lang="de-DE" dirty="0" err="1"/>
              <a:t>liquidity</a:t>
            </a:r>
            <a:r>
              <a:rPr lang="de-DE" dirty="0"/>
              <a:t> ... </a:t>
            </a:r>
            <a:r>
              <a:rPr lang="de-DE" dirty="0" err="1"/>
              <a:t>it</a:t>
            </a:r>
            <a:r>
              <a:rPr lang="de-DE" dirty="0"/>
              <a:t> </a:t>
            </a:r>
            <a:r>
              <a:rPr lang="de-DE" dirty="0" err="1"/>
              <a:t>is</a:t>
            </a:r>
            <a:r>
              <a:rPr lang="de-DE" dirty="0"/>
              <a:t> all </a:t>
            </a:r>
            <a:r>
              <a:rPr lang="de-DE" dirty="0" err="1"/>
              <a:t>about</a:t>
            </a:r>
            <a:r>
              <a:rPr lang="de-DE" dirty="0"/>
              <a:t> cash – </a:t>
            </a:r>
            <a:r>
              <a:rPr lang="de-DE" dirty="0" err="1"/>
              <a:t>no</a:t>
            </a:r>
            <a:r>
              <a:rPr lang="de-DE" dirty="0"/>
              <a:t> cash </a:t>
            </a:r>
            <a:r>
              <a:rPr lang="de-DE" dirty="0" err="1"/>
              <a:t>no</a:t>
            </a:r>
            <a:r>
              <a:rPr lang="de-DE" dirty="0"/>
              <a:t> </a:t>
            </a:r>
            <a:r>
              <a:rPr lang="de-DE" dirty="0" err="1"/>
              <a:t>company</a:t>
            </a:r>
            <a:r>
              <a:rPr lang="de-DE" dirty="0"/>
              <a:t>“</a:t>
            </a: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dirty="0"/>
              <a:t>Tonspur (letzter Satz): </a:t>
            </a:r>
            <a:r>
              <a:rPr lang="en-US" sz="1200" dirty="0">
                <a:latin typeface="Roboto Light" charset="0"/>
                <a:ea typeface="Roboto Light" charset="0"/>
                <a:cs typeface="Roboto Light" charset="0"/>
              </a:rPr>
              <a:t>Bei </a:t>
            </a:r>
            <a:r>
              <a:rPr lang="en-US" sz="1200" dirty="0" err="1">
                <a:latin typeface="Roboto Light" charset="0"/>
                <a:ea typeface="Roboto Light" charset="0"/>
                <a:cs typeface="Roboto Light" charset="0"/>
              </a:rPr>
              <a:t>Unternehmen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mit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Strategieplan</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ist</a:t>
            </a:r>
            <a:r>
              <a:rPr lang="en-US" sz="1200" dirty="0">
                <a:latin typeface="Roboto Light" charset="0"/>
                <a:ea typeface="Roboto Light" charset="0"/>
                <a:cs typeface="Roboto Light" charset="0"/>
              </a:rPr>
              <a:t> dies </a:t>
            </a:r>
            <a:r>
              <a:rPr lang="en-US" sz="1200" dirty="0" err="1">
                <a:latin typeface="Roboto Light" charset="0"/>
                <a:ea typeface="Roboto Light" charset="0"/>
                <a:cs typeface="Roboto Light" charset="0"/>
              </a:rPr>
              <a:t>im</a:t>
            </a:r>
            <a:r>
              <a:rPr lang="en-US" sz="1200" dirty="0">
                <a:latin typeface="Roboto Light" charset="0"/>
                <a:ea typeface="Roboto Light" charset="0"/>
                <a:cs typeface="Roboto Light" charset="0"/>
              </a:rPr>
              <a:t> Kern der </a:t>
            </a:r>
            <a:r>
              <a:rPr lang="en-US" sz="1200" dirty="0" err="1">
                <a:latin typeface="Roboto Light" charset="0"/>
                <a:ea typeface="Roboto Light" charset="0"/>
                <a:cs typeface="Roboto Light" charset="0"/>
              </a:rPr>
              <a:t>Prozess</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wie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er</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heute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praktiziert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wird</a:t>
            </a:r>
            <a:r>
              <a:rPr lang="en-US" sz="1200" dirty="0">
                <a:latin typeface="Roboto Light" charset="0"/>
                <a:ea typeface="Roboto Light" charset="0"/>
                <a:cs typeface="Roboto Light" charset="0"/>
              </a:rPr>
              <a:t>.</a:t>
            </a:r>
            <a:endParaRPr lang="en-US" sz="1200" dirty="0">
              <a:latin typeface="Roboto Light" charset="0"/>
              <a:ea typeface="Roboto Light" charset="0"/>
            </a:endParaRPr>
          </a:p>
        </p:txBody>
      </p:sp>
    </p:spTree>
    <p:extLst>
      <p:ext uri="{BB962C8B-B14F-4D97-AF65-F5344CB8AC3E}">
        <p14:creationId xmlns:p14="http://schemas.microsoft.com/office/powerpoint/2010/main" val="2800048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Plus </a:t>
            </a:r>
            <a:r>
              <a:rPr lang="en-US" sz="2000" dirty="0" err="1">
                <a:latin typeface="Roboto Light" charset="0"/>
                <a:ea typeface="Roboto Light" charset="0"/>
              </a:rPr>
              <a:t>ein</a:t>
            </a:r>
            <a:r>
              <a:rPr lang="en-US" sz="2000" dirty="0">
                <a:latin typeface="Roboto Light" charset="0"/>
                <a:ea typeface="Roboto Light" charset="0"/>
              </a:rPr>
              <a:t> Team </a:t>
            </a:r>
            <a:r>
              <a:rPr lang="en-US" sz="2000" dirty="0" err="1">
                <a:latin typeface="Roboto Light" charset="0"/>
                <a:ea typeface="Roboto Light" charset="0"/>
              </a:rPr>
              <a:t>zur</a:t>
            </a:r>
            <a:r>
              <a:rPr lang="en-US" sz="2000" dirty="0">
                <a:latin typeface="Roboto Light" charset="0"/>
                <a:ea typeface="Roboto Light" charset="0"/>
              </a:rPr>
              <a:t> </a:t>
            </a:r>
            <a:r>
              <a:rPr lang="en-US" sz="2000" dirty="0" err="1">
                <a:latin typeface="Roboto Light" charset="0"/>
                <a:ea typeface="Roboto Light" charset="0"/>
              </a:rPr>
              <a:t>Unterstützung</a:t>
            </a:r>
            <a:r>
              <a:rPr lang="en-US" sz="2000" dirty="0">
                <a:latin typeface="Roboto Light" charset="0"/>
                <a:ea typeface="Roboto Light" charset="0"/>
              </a:rPr>
              <a:t> </a:t>
            </a:r>
            <a:r>
              <a:rPr lang="en-US" sz="2000" dirty="0" err="1">
                <a:latin typeface="Roboto Light" charset="0"/>
                <a:ea typeface="Roboto Light" charset="0"/>
              </a:rPr>
              <a:t>bei</a:t>
            </a:r>
            <a:r>
              <a:rPr lang="en-US" sz="2000">
                <a:latin typeface="Roboto Light" charset="0"/>
                <a:ea typeface="Roboto Light" charset="0"/>
              </a:rPr>
              <a:t> der U</a:t>
            </a:r>
            <a:endParaRPr lang="de-DE"/>
          </a:p>
        </p:txBody>
      </p:sp>
    </p:spTree>
    <p:extLst>
      <p:ext uri="{BB962C8B-B14F-4D97-AF65-F5344CB8AC3E}">
        <p14:creationId xmlns:p14="http://schemas.microsoft.com/office/powerpoint/2010/main" val="1714019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Ermöglichen</a:t>
            </a:r>
            <a:r>
              <a:rPr lang="en-US" sz="2000" dirty="0">
                <a:latin typeface="Roboto Light" charset="0"/>
                <a:ea typeface="Roboto Light" charset="0"/>
              </a:rPr>
              <a:t>, </a:t>
            </a:r>
            <a:r>
              <a:rPr lang="en-US" sz="2000" dirty="0" err="1">
                <a:latin typeface="Roboto Light" charset="0"/>
                <a:ea typeface="Roboto Light" charset="0"/>
              </a:rPr>
              <a:t>dass</a:t>
            </a:r>
            <a:r>
              <a:rPr lang="en-US" sz="2000" dirty="0">
                <a:latin typeface="Roboto Light" charset="0"/>
                <a:ea typeface="Roboto Light" charset="0"/>
              </a:rPr>
              <a:t> die </a:t>
            </a:r>
            <a:r>
              <a:rPr lang="en-US" sz="2000" dirty="0" err="1">
                <a:latin typeface="Roboto Light" charset="0"/>
                <a:ea typeface="Roboto Light" charset="0"/>
              </a:rPr>
              <a:t>Strategieumsetzung</a:t>
            </a:r>
            <a:r>
              <a:rPr lang="en-US" sz="2000" dirty="0">
                <a:latin typeface="Roboto Light" charset="0"/>
                <a:ea typeface="Roboto Light" charset="0"/>
              </a:rPr>
              <a:t> </a:t>
            </a:r>
            <a:r>
              <a:rPr lang="en-US" sz="2000" dirty="0" err="1">
                <a:latin typeface="Roboto Light" charset="0"/>
                <a:ea typeface="Roboto Light" charset="0"/>
              </a:rPr>
              <a:t>mit</a:t>
            </a:r>
            <a:r>
              <a:rPr lang="en-US" sz="2000" dirty="0">
                <a:latin typeface="Roboto Light" charset="0"/>
                <a:ea typeface="Roboto Light" charset="0"/>
              </a:rPr>
              <a:t> der </a:t>
            </a:r>
            <a:r>
              <a:rPr lang="en-US" sz="2000" dirty="0" err="1">
                <a:latin typeface="Roboto Light" charset="0"/>
                <a:ea typeface="Roboto Light" charset="0"/>
              </a:rPr>
              <a:t>gleichen</a:t>
            </a:r>
            <a:r>
              <a:rPr lang="en-US" sz="2000" dirty="0">
                <a:latin typeface="Roboto Light" charset="0"/>
                <a:ea typeface="Roboto Light" charset="0"/>
              </a:rPr>
              <a:t> </a:t>
            </a:r>
            <a:r>
              <a:rPr lang="en-US" sz="2000" dirty="0" err="1">
                <a:latin typeface="Roboto Light" charset="0"/>
                <a:ea typeface="Roboto Light" charset="0"/>
              </a:rPr>
              <a:t>Disziplin</a:t>
            </a:r>
            <a:r>
              <a:rPr lang="en-US" sz="2000" dirty="0">
                <a:latin typeface="Roboto Light" charset="0"/>
                <a:ea typeface="Roboto Light" charset="0"/>
              </a:rPr>
              <a:t> </a:t>
            </a:r>
            <a:r>
              <a:rPr lang="en-US" sz="2000" dirty="0" err="1">
                <a:latin typeface="Roboto Light" charset="0"/>
                <a:ea typeface="Roboto Light" charset="0"/>
              </a:rPr>
              <a:t>wie</a:t>
            </a:r>
            <a:r>
              <a:rPr lang="en-US" sz="2000" dirty="0">
                <a:latin typeface="Roboto Light" charset="0"/>
                <a:ea typeface="Roboto Light" charset="0"/>
              </a:rPr>
              <a:t> das </a:t>
            </a:r>
            <a:r>
              <a:rPr lang="en-US" sz="2000" dirty="0" err="1">
                <a:latin typeface="Roboto Light" charset="0"/>
                <a:ea typeface="Roboto Light" charset="0"/>
              </a:rPr>
              <a:t>Tagesgeschäft</a:t>
            </a:r>
            <a:r>
              <a:rPr lang="en-US" sz="2000" dirty="0">
                <a:latin typeface="Roboto Light" charset="0"/>
                <a:ea typeface="Roboto Light" charset="0"/>
              </a:rPr>
              <a:t> </a:t>
            </a:r>
            <a:r>
              <a:rPr lang="en-US" sz="2000" dirty="0" err="1">
                <a:latin typeface="Roboto Light" charset="0"/>
                <a:ea typeface="Roboto Light" charset="0"/>
              </a:rPr>
              <a:t>gehandhabt</a:t>
            </a:r>
            <a:r>
              <a:rPr lang="en-US" sz="2000" dirty="0">
                <a:latin typeface="Roboto Light" charset="0"/>
                <a:ea typeface="Roboto Light" charset="0"/>
              </a:rPr>
              <a:t> </a:t>
            </a:r>
            <a:r>
              <a:rPr lang="en-US" sz="2000" dirty="0" err="1">
                <a:latin typeface="Roboto Light" charset="0"/>
                <a:ea typeface="Roboto Light" charset="0"/>
              </a:rPr>
              <a:t>wird</a:t>
            </a:r>
            <a:r>
              <a:rPr lang="en-US" sz="2000" dirty="0">
                <a:latin typeface="Roboto Light" charset="0"/>
                <a:ea typeface="Roboto Light" charset="0"/>
              </a:rPr>
              <a:t> </a:t>
            </a: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Kaskadieren</a:t>
            </a:r>
            <a:r>
              <a:rPr lang="en-US" sz="2000" dirty="0">
                <a:latin typeface="Roboto Light" charset="0"/>
                <a:ea typeface="Roboto Light" charset="0"/>
              </a:rPr>
              <a:t> die </a:t>
            </a:r>
            <a:r>
              <a:rPr lang="en-US" sz="2000" dirty="0" err="1">
                <a:latin typeface="Roboto Light" charset="0"/>
                <a:ea typeface="Roboto Light" charset="0"/>
              </a:rPr>
              <a:t>Strategie</a:t>
            </a:r>
            <a:r>
              <a:rPr lang="en-US" sz="2000" dirty="0">
                <a:latin typeface="Roboto Light" charset="0"/>
                <a:ea typeface="Roboto Light" charset="0"/>
              </a:rPr>
              <a:t> </a:t>
            </a:r>
            <a:r>
              <a:rPr lang="en-US" sz="2000" dirty="0" err="1">
                <a:latin typeface="Roboto Light" charset="0"/>
                <a:ea typeface="Roboto Light" charset="0"/>
              </a:rPr>
              <a:t>mit</a:t>
            </a:r>
            <a:r>
              <a:rPr lang="en-US" sz="2000" dirty="0">
                <a:latin typeface="Roboto Light" charset="0"/>
                <a:ea typeface="Roboto Light" charset="0"/>
              </a:rPr>
              <a:t> </a:t>
            </a:r>
            <a:r>
              <a:rPr lang="en-US" sz="2000" dirty="0" err="1">
                <a:latin typeface="Roboto Light" charset="0"/>
                <a:ea typeface="Roboto Light" charset="0"/>
              </a:rPr>
              <a:t>Zielen</a:t>
            </a:r>
            <a:r>
              <a:rPr lang="en-US" sz="2000" dirty="0">
                <a:latin typeface="Roboto Light" charset="0"/>
                <a:ea typeface="Roboto Light" charset="0"/>
              </a:rPr>
              <a:t>, Key Results und </a:t>
            </a:r>
            <a:r>
              <a:rPr lang="en-US" sz="2000" dirty="0" err="1">
                <a:latin typeface="Roboto Light" charset="0"/>
                <a:ea typeface="Roboto Light" charset="0"/>
              </a:rPr>
              <a:t>Initiativen</a:t>
            </a:r>
            <a:r>
              <a:rPr lang="en-US" sz="2000" dirty="0">
                <a:latin typeface="Roboto Light" charset="0"/>
                <a:ea typeface="Roboto Light" charset="0"/>
              </a:rPr>
              <a:t> in </a:t>
            </a:r>
            <a:r>
              <a:rPr lang="en-US" sz="2000" dirty="0" err="1">
                <a:latin typeface="Roboto Light" charset="0"/>
                <a:ea typeface="Roboto Light" charset="0"/>
              </a:rPr>
              <a:t>einem</a:t>
            </a:r>
            <a:r>
              <a:rPr lang="en-US" sz="2000" dirty="0">
                <a:latin typeface="Roboto Light" charset="0"/>
                <a:ea typeface="Roboto Light" charset="0"/>
              </a:rPr>
              <a:t> </a:t>
            </a:r>
            <a:r>
              <a:rPr lang="en-US" sz="2000" dirty="0" err="1">
                <a:latin typeface="Roboto Light" charset="0"/>
                <a:ea typeface="Roboto Light" charset="0"/>
              </a:rPr>
              <a:t>unternehmensweiten</a:t>
            </a:r>
            <a:r>
              <a:rPr lang="en-US" sz="2000" dirty="0">
                <a:latin typeface="Roboto Light" charset="0"/>
                <a:ea typeface="Roboto Light" charset="0"/>
              </a:rPr>
              <a:t> Standard</a:t>
            </a: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Steigern</a:t>
            </a:r>
            <a:r>
              <a:rPr lang="en-US" sz="2000" dirty="0">
                <a:latin typeface="Roboto Light" charset="0"/>
                <a:ea typeface="Roboto Light" charset="0"/>
              </a:rPr>
              <a:t> die </a:t>
            </a:r>
            <a:r>
              <a:rPr lang="en-US" sz="2000" dirty="0" err="1">
                <a:latin typeface="Roboto Light" charset="0"/>
                <a:ea typeface="Roboto Light" charset="0"/>
              </a:rPr>
              <a:t>Effizienz</a:t>
            </a:r>
            <a:r>
              <a:rPr lang="en-US" sz="2000" dirty="0">
                <a:latin typeface="Roboto Light" charset="0"/>
                <a:ea typeface="Roboto Light" charset="0"/>
              </a:rPr>
              <a:t> der Workflows und die </a:t>
            </a:r>
            <a:r>
              <a:rPr lang="en-US" sz="2000" dirty="0" err="1">
                <a:latin typeface="Roboto Light" charset="0"/>
                <a:ea typeface="Roboto Light" charset="0"/>
              </a:rPr>
              <a:t>Zusammenarbeit</a:t>
            </a:r>
            <a:endParaRPr lang="en-US" sz="2000" dirty="0">
              <a:latin typeface="Roboto Light" charset="0"/>
              <a:ea typeface="Roboto Light" charset="0"/>
            </a:endParaRPr>
          </a:p>
          <a:p>
            <a:endParaRPr lang="de-DE" dirty="0"/>
          </a:p>
        </p:txBody>
      </p:sp>
    </p:spTree>
    <p:extLst>
      <p:ext uri="{BB962C8B-B14F-4D97-AF65-F5344CB8AC3E}">
        <p14:creationId xmlns:p14="http://schemas.microsoft.com/office/powerpoint/2010/main" val="2776747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41601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panose="02000000000000000000" pitchFamily="2" charset="0"/>
                <a:ea typeface="Roboto Light" panose="02000000000000000000" pitchFamily="2" charset="0"/>
                <a:cs typeface="Roboto Light" charset="0"/>
              </a:rPr>
              <a:t>Einfach</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ein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Konto</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erstellen</a:t>
            </a:r>
            <a:r>
              <a:rPr lang="en-US" sz="1200" dirty="0">
                <a:latin typeface="Roboto Light" panose="02000000000000000000" pitchFamily="2" charset="0"/>
                <a:ea typeface="Roboto Light" panose="02000000000000000000" pitchFamily="2" charset="0"/>
                <a:cs typeface="Roboto Light" charset="0"/>
              </a:rPr>
              <a:t> und </a:t>
            </a:r>
            <a:r>
              <a:rPr lang="en-US" sz="1200" dirty="0" err="1">
                <a:latin typeface="Roboto Light" panose="02000000000000000000" pitchFamily="2" charset="0"/>
                <a:ea typeface="Roboto Light" panose="02000000000000000000" pitchFamily="2" charset="0"/>
                <a:cs typeface="Roboto Light" charset="0"/>
              </a:rPr>
              <a:t>sofort</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mit</a:t>
            </a:r>
            <a:r>
              <a:rPr lang="en-US" sz="1200" dirty="0">
                <a:latin typeface="Roboto Light" panose="02000000000000000000" pitchFamily="2" charset="0"/>
                <a:ea typeface="Roboto Light" panose="02000000000000000000" pitchFamily="2" charset="0"/>
                <a:cs typeface="Roboto Light" charset="0"/>
              </a:rPr>
              <a:t> der 180-Testversion </a:t>
            </a:r>
            <a:r>
              <a:rPr lang="en-US" sz="1200" dirty="0" err="1">
                <a:latin typeface="Roboto Light" panose="02000000000000000000" pitchFamily="2" charset="0"/>
                <a:ea typeface="Roboto Light" panose="02000000000000000000" pitchFamily="2" charset="0"/>
                <a:cs typeface="Roboto Light" charset="0"/>
              </a:rPr>
              <a:t>starten</a:t>
            </a:r>
            <a:r>
              <a:rPr lang="en-US" sz="1200" dirty="0">
                <a:latin typeface="Roboto Light" panose="02000000000000000000" pitchFamily="2" charset="0"/>
                <a:ea typeface="Roboto Light" panose="02000000000000000000" pitchFamily="2" charset="0"/>
                <a:cs typeface="Roboto Light" charset="0"/>
              </a:rPr>
              <a:t>:</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br>
              <a:rPr lang="en-US" sz="1200" dirty="0">
                <a:latin typeface="Roboto Light" panose="02000000000000000000" pitchFamily="2" charset="0"/>
                <a:ea typeface="Roboto Light" panose="02000000000000000000" pitchFamily="2" charset="0"/>
                <a:cs typeface="Roboto Light" charset="0"/>
              </a:rPr>
            </a:br>
            <a:r>
              <a:rPr lang="en-US" sz="1200" dirty="0">
                <a:latin typeface="Roboto Light" panose="02000000000000000000" pitchFamily="2" charset="0"/>
                <a:ea typeface="Roboto Light" panose="02000000000000000000" pitchFamily="2" charset="0"/>
                <a:cs typeface="Roboto Light" charset="0"/>
                <a:hlinkClick r:id="rId3"/>
              </a:rPr>
              <a:t>https://secure.a3flow.com/demo/trial/register</a:t>
            </a: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1526749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Organisationsstruktur</a:t>
            </a: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Zielsetzung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Organisationseinheiten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abstimmen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Abteilungen</a:t>
            </a:r>
            <a:r>
              <a:rPr lang="en-US" sz="2000" dirty="0">
                <a:latin typeface="Roboto Light" charset="0"/>
                <a:ea typeface="Roboto Light" charset="0"/>
                <a:cs typeface="Roboto Light" charset="0"/>
              </a:rPr>
              <a:t> und Teams (</a:t>
            </a:r>
            <a:r>
              <a:rPr lang="en-US" sz="2000" dirty="0" err="1">
                <a:latin typeface="Roboto Light" charset="0"/>
                <a:ea typeface="Roboto Light" charset="0"/>
                <a:cs typeface="Roboto Light" charset="0"/>
              </a:rPr>
              <a:t>herunter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kaskadieren</a:t>
            </a:r>
            <a:r>
              <a:rPr lang="en-US" sz="2000" dirty="0">
                <a:latin typeface="Roboto Light" charset="0"/>
                <a:ea typeface="Roboto Light" charset="0"/>
                <a:cs typeface="Roboto Light" charset="0"/>
              </a:rPr>
              <a:t>)</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effektiv</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kommunizieren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Sinn und </a:t>
            </a:r>
            <a:r>
              <a:rPr lang="en-US" sz="2000" dirty="0" err="1">
                <a:latin typeface="Roboto Light" charset="0"/>
                <a:ea typeface="Roboto Light" charset="0"/>
                <a:cs typeface="Roboto Light" charset="0"/>
              </a:rPr>
              <a:t>Zweck</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reicht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auf die </a:t>
            </a:r>
            <a:r>
              <a:rPr lang="en-US" sz="2000" dirty="0" err="1">
                <a:latin typeface="Roboto Light" charset="0"/>
                <a:ea typeface="Roboto Light" charset="0"/>
                <a:cs typeface="Roboto Light" charset="0"/>
              </a:rPr>
              <a:t>letzte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a:t>
            </a:r>
            <a:r>
              <a:rPr lang="en-US" sz="2000" dirty="0">
                <a:latin typeface="Roboto Light" charset="0"/>
                <a:ea typeface="Roboto Light" charset="0"/>
                <a:cs typeface="Roboto Light" charset="0"/>
              </a:rPr>
              <a:t> der Mitarbeiter in der </a:t>
            </a:r>
            <a:r>
              <a:rPr lang="en-US" sz="2000" dirty="0" err="1">
                <a:latin typeface="Roboto Light" charset="0"/>
                <a:ea typeface="Roboto Light" charset="0"/>
                <a:cs typeface="Roboto Light" charset="0"/>
              </a:rPr>
              <a:t>Organisation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GOVERNANCE</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Accountability: </a:t>
            </a:r>
            <a:r>
              <a:rPr lang="en-US" sz="2000" dirty="0" err="1">
                <a:latin typeface="Roboto Light" charset="0"/>
                <a:ea typeface="Roboto Light" charset="0"/>
                <a:cs typeface="Roboto Light" charset="0"/>
              </a:rPr>
              <a:t>Jeder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Abteilung</a:t>
            </a:r>
            <a:r>
              <a:rPr lang="en-US" sz="2000" dirty="0">
                <a:latin typeface="Roboto Light" charset="0"/>
                <a:ea typeface="Roboto Light" charset="0"/>
                <a:cs typeface="Roboto Light" charset="0"/>
              </a:rPr>
              <a:t> / </a:t>
            </a:r>
            <a:r>
              <a:rPr lang="en-US" sz="2000" dirty="0" err="1">
                <a:latin typeface="Roboto Light" charset="0"/>
                <a:ea typeface="Roboto Light" charset="0"/>
                <a:cs typeface="Roboto Light" charset="0"/>
              </a:rPr>
              <a:t>jeder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Bereich</a:t>
            </a:r>
            <a:r>
              <a:rPr lang="en-US" sz="2000" dirty="0">
                <a:latin typeface="Roboto Light" charset="0"/>
                <a:ea typeface="Roboto Light" charset="0"/>
                <a:cs typeface="Roboto Light" charset="0"/>
              </a:rPr>
              <a:t> hat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verantwortliche</a:t>
            </a:r>
            <a:r>
              <a:rPr lang="en-US" sz="2000" dirty="0">
                <a:latin typeface="Roboto Light" charset="0"/>
                <a:ea typeface="Roboto Light" charset="0"/>
                <a:cs typeface="Roboto Light" charset="0"/>
              </a:rPr>
              <a:t> Person</a:t>
            </a:r>
          </a:p>
        </p:txBody>
      </p:sp>
    </p:spTree>
    <p:extLst>
      <p:ext uri="{BB962C8B-B14F-4D97-AF65-F5344CB8AC3E}">
        <p14:creationId xmlns:p14="http://schemas.microsoft.com/office/powerpoint/2010/main" val="724882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Font typeface="Symbol" pitchFamily="2" charset="2"/>
              <a:buNone/>
            </a:pPr>
            <a:r>
              <a:rPr lang="de-DE" dirty="0"/>
              <a:t>GOVERNANCE</a:t>
            </a:r>
          </a:p>
          <a:p>
            <a:pPr marL="171450" indent="-171450">
              <a:buFont typeface="Symbol" pitchFamily="2" charset="2"/>
              <a:buChar char="-"/>
            </a:pPr>
            <a:endParaRPr lang="de-DE" dirty="0"/>
          </a:p>
          <a:p>
            <a:pPr marL="171450" lvl="0" indent="-171450">
              <a:buFont typeface="Symbol" pitchFamily="2" charset="2"/>
              <a:buChar char="-"/>
            </a:pPr>
            <a:r>
              <a:rPr lang="de-DE" dirty="0" err="1"/>
              <a:t>Responsibility</a:t>
            </a:r>
            <a:r>
              <a:rPr lang="de-DE" dirty="0"/>
              <a:t>: Jedes Ziel, jede Maßnahme (auch jede einzelne Aufgabe) und jede Kennzahl wird von einer Person verantwortet</a:t>
            </a:r>
          </a:p>
          <a:p>
            <a:pPr marL="171450" lvl="0" indent="-171450">
              <a:buFont typeface="Symbol" pitchFamily="2" charset="2"/>
              <a:buChar char="-"/>
            </a:pPr>
            <a:r>
              <a:rPr lang="de-DE" dirty="0" err="1"/>
              <a:t>Transparency</a:t>
            </a:r>
            <a:r>
              <a:rPr lang="de-DE" dirty="0"/>
              <a:t>: Ist individuell einstellbar</a:t>
            </a:r>
          </a:p>
        </p:txBody>
      </p:sp>
    </p:spTree>
    <p:extLst>
      <p:ext uri="{BB962C8B-B14F-4D97-AF65-F5344CB8AC3E}">
        <p14:creationId xmlns:p14="http://schemas.microsoft.com/office/powerpoint/2010/main" val="1847992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One-Page-Strategic-Plan</a:t>
            </a:r>
          </a:p>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effektiv</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kommunizieren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transparent </a:t>
            </a:r>
            <a:r>
              <a:rPr lang="en-US" sz="2000" dirty="0" err="1">
                <a:latin typeface="Roboto Light" charset="0"/>
                <a:ea typeface="Roboto Light" charset="0"/>
                <a:cs typeface="Roboto Light" charset="0"/>
              </a:rPr>
              <a:t>machen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Sinn und </a:t>
            </a:r>
            <a:r>
              <a:rPr lang="en-US" sz="2000" dirty="0" err="1">
                <a:latin typeface="Roboto Light" charset="0"/>
                <a:ea typeface="Roboto Light" charset="0"/>
                <a:cs typeface="Roboto Light" charset="0"/>
              </a:rPr>
              <a:t>Zweck</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reicht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auf die </a:t>
            </a:r>
            <a:r>
              <a:rPr lang="en-US" sz="2000" dirty="0" err="1">
                <a:latin typeface="Roboto Light" charset="0"/>
                <a:ea typeface="Roboto Light" charset="0"/>
                <a:cs typeface="Roboto Light" charset="0"/>
              </a:rPr>
              <a:t>letzte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a:t>
            </a:r>
            <a:r>
              <a:rPr lang="en-US" sz="2000" dirty="0">
                <a:latin typeface="Roboto Light" charset="0"/>
                <a:ea typeface="Roboto Light" charset="0"/>
                <a:cs typeface="Roboto Light" charset="0"/>
              </a:rPr>
              <a:t> der Mitarbeiter in der </a:t>
            </a:r>
            <a:r>
              <a:rPr lang="en-US" sz="2000" dirty="0" err="1">
                <a:latin typeface="Roboto Light" charset="0"/>
                <a:ea typeface="Roboto Light" charset="0"/>
                <a:cs typeface="Roboto Light" charset="0"/>
              </a:rPr>
              <a:t>Organisation</a:t>
            </a: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Zielsetzung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Organisationseinheiten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abstimmen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Abteilungen</a:t>
            </a:r>
            <a:r>
              <a:rPr lang="en-US" sz="2000" dirty="0">
                <a:latin typeface="Roboto Light" charset="0"/>
                <a:ea typeface="Roboto Light" charset="0"/>
                <a:cs typeface="Roboto Light" charset="0"/>
              </a:rPr>
              <a:t> und Teams (</a:t>
            </a:r>
            <a:r>
              <a:rPr lang="en-US" sz="2000" dirty="0" err="1">
                <a:latin typeface="Roboto Light" charset="0"/>
                <a:ea typeface="Roboto Light" charset="0"/>
                <a:cs typeface="Roboto Light" charset="0"/>
              </a:rPr>
              <a:t>herunter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kaskadieren</a:t>
            </a:r>
            <a:r>
              <a:rPr lang="en-US" sz="2000" dirty="0">
                <a:latin typeface="Roboto Light" charset="0"/>
                <a:ea typeface="Roboto Light" charset="0"/>
                <a:cs typeface="Roboto Light" charset="0"/>
              </a:rPr>
              <a:t>)</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171450" indent="-171450">
              <a:buFont typeface="Symbol" pitchFamily="2" charset="2"/>
              <a:buChar char="-"/>
            </a:pPr>
            <a:endParaRPr lang="en-US" sz="2000" dirty="0">
              <a:latin typeface="Roboto Light" charset="0"/>
              <a:ea typeface="Roboto Light" charset="0"/>
              <a:cs typeface="Roboto Light" charset="0"/>
            </a:endParaRP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3509711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Hoshin Planning Matrix</a:t>
            </a: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effektiv</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kommunizieren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transparent </a:t>
            </a:r>
            <a:r>
              <a:rPr lang="en-US" sz="2000" dirty="0" err="1">
                <a:latin typeface="Roboto Light" charset="0"/>
                <a:ea typeface="Roboto Light" charset="0"/>
                <a:cs typeface="Roboto Light" charset="0"/>
              </a:rPr>
              <a:t>machen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Sinn und </a:t>
            </a:r>
            <a:r>
              <a:rPr lang="en-US" sz="2000" dirty="0" err="1">
                <a:latin typeface="Roboto Light" charset="0"/>
                <a:ea typeface="Roboto Light" charset="0"/>
                <a:cs typeface="Roboto Light" charset="0"/>
              </a:rPr>
              <a:t>Zweck</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reicht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auf die </a:t>
            </a:r>
            <a:r>
              <a:rPr lang="en-US" sz="2000" dirty="0" err="1">
                <a:latin typeface="Roboto Light" charset="0"/>
                <a:ea typeface="Roboto Light" charset="0"/>
                <a:cs typeface="Roboto Light" charset="0"/>
              </a:rPr>
              <a:t>letzte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a:t>
            </a:r>
            <a:r>
              <a:rPr lang="en-US" sz="2000" dirty="0">
                <a:latin typeface="Roboto Light" charset="0"/>
                <a:ea typeface="Roboto Light" charset="0"/>
                <a:cs typeface="Roboto Light" charset="0"/>
              </a:rPr>
              <a:t> der Mitarbeiter in der </a:t>
            </a:r>
            <a:r>
              <a:rPr lang="en-US" sz="2000" dirty="0" err="1">
                <a:latin typeface="Roboto Light" charset="0"/>
                <a:ea typeface="Roboto Light" charset="0"/>
                <a:cs typeface="Roboto Light" charset="0"/>
              </a:rPr>
              <a:t>Organisation</a:t>
            </a: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Zielsetzung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Organisationseinheiten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abstimmen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Abteilungen</a:t>
            </a:r>
            <a:r>
              <a:rPr lang="en-US" sz="2000" dirty="0">
                <a:latin typeface="Roboto Light" charset="0"/>
                <a:ea typeface="Roboto Light" charset="0"/>
                <a:cs typeface="Roboto Light" charset="0"/>
              </a:rPr>
              <a:t> und Teams (</a:t>
            </a:r>
            <a:r>
              <a:rPr lang="en-US" sz="2000" dirty="0" err="1">
                <a:latin typeface="Roboto Light" charset="0"/>
                <a:ea typeface="Roboto Light" charset="0"/>
                <a:cs typeface="Roboto Light" charset="0"/>
              </a:rPr>
              <a:t>herunter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kaskadieren</a:t>
            </a:r>
            <a:r>
              <a:rPr lang="en-US" sz="2000" dirty="0">
                <a:latin typeface="Roboto Light" charset="0"/>
                <a:ea typeface="Roboto Light" charset="0"/>
                <a:cs typeface="Roboto Light" charset="0"/>
              </a:rPr>
              <a:t>)</a:t>
            </a:r>
          </a:p>
          <a:p>
            <a:pPr marL="171450" indent="-171450">
              <a:buFont typeface="Symbol" pitchFamily="2" charset="2"/>
              <a:buChar char="-"/>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Erfolgsmetriken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direkt</a:t>
            </a:r>
            <a:r>
              <a:rPr lang="en-US" sz="2000" dirty="0">
                <a:latin typeface="Roboto Light" charset="0"/>
                <a:ea typeface="Roboto Light" charset="0"/>
                <a:cs typeface="Roboto Light" charset="0"/>
              </a:rPr>
              <a:t> an </a:t>
            </a:r>
            <a:r>
              <a:rPr lang="en-US" sz="2000" dirty="0" err="1">
                <a:latin typeface="Roboto Light" charset="0"/>
                <a:ea typeface="Roboto Light" charset="0"/>
                <a:cs typeface="Roboto Light" charset="0"/>
              </a:rPr>
              <a:t>Entscheidungsprozesse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knüpfen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Metriken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einerseits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andererseits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ergreifenden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Initiativen</a:t>
            </a:r>
            <a:r>
              <a:rPr lang="en-US" sz="2000" dirty="0">
                <a:latin typeface="Roboto Light" charset="0"/>
                <a:ea typeface="Roboto Light" charset="0"/>
                <a:cs typeface="Roboto Light" charset="0"/>
              </a:rPr>
              <a:t>/</a:t>
            </a:r>
            <a:r>
              <a:rPr lang="en-US" sz="2000" dirty="0" err="1">
                <a:latin typeface="Roboto Light" charset="0"/>
                <a:ea typeface="Roboto Light" charset="0"/>
                <a:cs typeface="Roboto Light" charset="0"/>
              </a:rPr>
              <a:t>Aktionen</a:t>
            </a:r>
            <a:endParaRPr lang="en-US" sz="2000" dirty="0">
              <a:latin typeface="Roboto Light" charset="0"/>
              <a:ea typeface="Roboto Light" charset="0"/>
              <a:cs typeface="Roboto Light" charset="0"/>
            </a:endParaRPr>
          </a:p>
          <a:p>
            <a:pPr marL="171450" indent="-171450">
              <a:buFont typeface="Symbol" pitchFamily="2" charset="2"/>
              <a:buChar char="-"/>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An </a:t>
            </a:r>
            <a:r>
              <a:rPr lang="en-US" sz="2000" dirty="0" err="1">
                <a:latin typeface="Roboto Light" charset="0"/>
                <a:ea typeface="Roboto Light" charset="0"/>
                <a:cs typeface="Roboto Light" charset="0"/>
              </a:rPr>
              <a:t>dynamische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Umstände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anpassen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Schnelle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Kursanpassungen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vornehmen</a:t>
            </a:r>
            <a:r>
              <a:rPr lang="en-US" sz="2000" dirty="0">
                <a:latin typeface="Roboto Light" charset="0"/>
                <a:ea typeface="Roboto Light" charset="0"/>
                <a:cs typeface="Roboto Light" charset="0"/>
              </a:rPr>
              <a:t>, um die </a:t>
            </a:r>
            <a:r>
              <a:rPr lang="en-US" sz="2000" dirty="0" err="1">
                <a:latin typeface="Roboto Light" charset="0"/>
                <a:ea typeface="Roboto Light" charset="0"/>
                <a:cs typeface="Roboto Light" charset="0"/>
              </a:rPr>
              <a:t>gewünschten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Endergebnisse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erreichen</a:t>
            </a:r>
            <a:endParaRPr lang="de-DE" dirty="0"/>
          </a:p>
        </p:txBody>
      </p:sp>
    </p:spTree>
    <p:extLst>
      <p:ext uri="{BB962C8B-B14F-4D97-AF65-F5344CB8AC3E}">
        <p14:creationId xmlns:p14="http://schemas.microsoft.com/office/powerpoint/2010/main" val="3102468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OKRs, </a:t>
            </a:r>
            <a:r>
              <a:rPr lang="en-US" sz="2000" dirty="0" err="1">
                <a:latin typeface="Roboto Light" charset="0"/>
                <a:ea typeface="Roboto Light" charset="0"/>
                <a:cs typeface="Roboto Light" charset="0"/>
              </a:rPr>
              <a:t>Zielkaskadierung</a:t>
            </a:r>
            <a:r>
              <a:rPr lang="en-US" sz="2000" dirty="0">
                <a:latin typeface="Roboto Light" charset="0"/>
                <a:ea typeface="Roboto Light" charset="0"/>
                <a:cs typeface="Roboto Light" charset="0"/>
              </a:rPr>
              <a:t>, Alignment</a:t>
            </a: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Klare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umsetzbare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setzen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Diese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müssen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realistisch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messbar</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konkret</a:t>
            </a:r>
            <a:r>
              <a:rPr lang="en-US" sz="2000" dirty="0">
                <a:latin typeface="Roboto Light" charset="0"/>
                <a:ea typeface="Roboto Light" charset="0"/>
                <a:cs typeface="Roboto Light" charset="0"/>
              </a:rPr>
              <a:t> sein</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Zielsetzung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Organisationseinheiten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abstimmen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bis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Abteilungen</a:t>
            </a:r>
            <a:r>
              <a:rPr lang="en-US" sz="2000" dirty="0">
                <a:latin typeface="Roboto Light" charset="0"/>
                <a:ea typeface="Roboto Light" charset="0"/>
                <a:cs typeface="Roboto Light" charset="0"/>
              </a:rPr>
              <a:t> und Teams (</a:t>
            </a:r>
            <a:r>
              <a:rPr lang="en-US" sz="2000" dirty="0" err="1">
                <a:latin typeface="Roboto Light" charset="0"/>
                <a:ea typeface="Roboto Light" charset="0"/>
                <a:cs typeface="Roboto Light" charset="0"/>
              </a:rPr>
              <a:t>herunter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kaskadieren</a:t>
            </a:r>
            <a:r>
              <a:rPr lang="en-US" sz="2000" dirty="0">
                <a:latin typeface="Roboto Light" charset="0"/>
                <a:ea typeface="Roboto Light" charset="0"/>
                <a:cs typeface="Roboto Light" charset="0"/>
              </a:rPr>
              <a:t>)</a:t>
            </a:r>
          </a:p>
          <a:p>
            <a:pPr marL="171450" indent="-171450">
              <a:buFont typeface="Symbol" pitchFamily="2" charset="2"/>
              <a:buChar char="-"/>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Menschen/</a:t>
            </a:r>
            <a:r>
              <a:rPr lang="en-US" sz="2000" dirty="0" err="1">
                <a:latin typeface="Roboto Light" charset="0"/>
                <a:ea typeface="Roboto Light" charset="0"/>
                <a:cs typeface="Roboto Light" charset="0"/>
              </a:rPr>
              <a:t>Personen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Verbindung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Unternehmensziele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persönlichen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Interessen</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Einklang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p:txBody>
      </p:sp>
    </p:spTree>
    <p:extLst>
      <p:ext uri="{BB962C8B-B14F-4D97-AF65-F5344CB8AC3E}">
        <p14:creationId xmlns:p14="http://schemas.microsoft.com/office/powerpoint/2010/main" val="84540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49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 typeface="Symbol" pitchFamily="2"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charset="0"/>
                <a:ea typeface="Roboto Light" charset="0"/>
                <a:cs typeface="Roboto Light" charset="0"/>
              </a:rPr>
              <a:t>Maßnahmenpakete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Aufgabenmanagemnt</a:t>
            </a:r>
            <a:endParaRPr lang="en-US" sz="1200" dirty="0">
              <a:latin typeface="Roboto Light" charset="0"/>
              <a:ea typeface="Roboto Light" charset="0"/>
              <a:cs typeface="Roboto Light" charset="0"/>
            </a:endParaRPr>
          </a:p>
          <a:p>
            <a:pPr marL="0" marR="0" lvl="0" indent="0" algn="l" defTabSz="914400" rtl="0" eaLnBrk="1" fontAlgn="auto" latinLnBrk="0" hangingPunct="0">
              <a:lnSpc>
                <a:spcPct val="100000"/>
              </a:lnSpc>
              <a:spcBef>
                <a:spcPts val="448"/>
              </a:spcBef>
              <a:spcAft>
                <a:spcPts val="0"/>
              </a:spcAft>
              <a:buClrTx/>
              <a:buSzTx/>
              <a:buFont typeface="Symbol" pitchFamily="2"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charset="0"/>
              <a:ea typeface="Roboto Light" charset="0"/>
              <a:cs typeface="Roboto Light" charset="0"/>
            </a:endParaRPr>
          </a:p>
          <a:p>
            <a:pPr marL="171450" marR="0" lvl="0" indent="-171450" algn="l" defTabSz="914400" rtl="0" eaLnBrk="1" fontAlgn="auto" latinLnBrk="0" hangingPunct="0">
              <a:lnSpc>
                <a:spcPct val="100000"/>
              </a:lnSpc>
              <a:spcBef>
                <a:spcPts val="448"/>
              </a:spcBef>
              <a:spcAft>
                <a:spcPts val="0"/>
              </a:spcAft>
              <a:buClrTx/>
              <a:buSzTx/>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Den </a:t>
            </a:r>
            <a:r>
              <a:rPr lang="en-US" sz="1200" dirty="0" err="1">
                <a:latin typeface="Roboto Light" charset="0"/>
                <a:ea typeface="Roboto Light" charset="0"/>
                <a:cs typeface="Roboto Light" charset="0"/>
              </a:rPr>
              <a:t>Fortschritt</a:t>
            </a:r>
            <a:r>
              <a:rPr lang="en-US" sz="1200" dirty="0">
                <a:latin typeface="Roboto Light" charset="0"/>
                <a:ea typeface="Roboto Light" charset="0"/>
                <a:cs typeface="Roboto Light" charset="0"/>
              </a:rPr>
              <a:t> in </a:t>
            </a:r>
            <a:r>
              <a:rPr lang="en-US" sz="1200" dirty="0" err="1">
                <a:latin typeface="Roboto Light" charset="0"/>
                <a:ea typeface="Roboto Light" charset="0"/>
                <a:cs typeface="Roboto Light" charset="0"/>
              </a:rPr>
              <a:t>Echtzeit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verfolgen</a:t>
            </a:r>
            <a:endParaRPr lang="en-US" sz="1200" dirty="0">
              <a:latin typeface="Roboto Light" charset="0"/>
              <a:ea typeface="Roboto Light" charset="0"/>
              <a:cs typeface="Roboto Light" charset="0"/>
            </a:endParaRPr>
          </a:p>
          <a:p>
            <a:pPr marL="171450" indent="-171450">
              <a:buFont typeface="Symbol" pitchFamily="2" charset="2"/>
              <a:buChar char="-"/>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An </a:t>
            </a:r>
            <a:r>
              <a:rPr lang="en-US" sz="2000" dirty="0" err="1">
                <a:latin typeface="Roboto Light" charset="0"/>
                <a:ea typeface="Roboto Light" charset="0"/>
                <a:cs typeface="Roboto Light" charset="0"/>
              </a:rPr>
              <a:t>dynamische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Umstände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anpassen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Schnelle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Kursanpassungen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vornehmen</a:t>
            </a:r>
            <a:r>
              <a:rPr lang="en-US" sz="2000" dirty="0">
                <a:latin typeface="Roboto Light" charset="0"/>
                <a:ea typeface="Roboto Light" charset="0"/>
                <a:cs typeface="Roboto Light" charset="0"/>
              </a:rPr>
              <a:t>, um die </a:t>
            </a:r>
            <a:r>
              <a:rPr lang="en-US" sz="2000" dirty="0" err="1">
                <a:latin typeface="Roboto Light" charset="0"/>
                <a:ea typeface="Roboto Light" charset="0"/>
                <a:cs typeface="Roboto Light" charset="0"/>
              </a:rPr>
              <a:t>gewünschten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Endergebnisse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erreichen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p:txBody>
      </p:sp>
    </p:spTree>
    <p:extLst>
      <p:ext uri="{BB962C8B-B14F-4D97-AF65-F5344CB8AC3E}">
        <p14:creationId xmlns:p14="http://schemas.microsoft.com/office/powerpoint/2010/main" val="246980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 Und wo die Umsetzung bei dem ein oder anderen Unternehmen krankt.</a:t>
            </a:r>
          </a:p>
          <a:p>
            <a:endParaRPr lang="de-DE" dirty="0"/>
          </a:p>
          <a:p>
            <a:r>
              <a:rPr lang="de-DE" dirty="0"/>
              <a:t>Zu 2.: Ein gutes Beispiel von Christian Artmann für das </a:t>
            </a:r>
            <a:r>
              <a:rPr lang="de-DE" dirty="0" err="1"/>
              <a:t>Commitment</a:t>
            </a:r>
            <a:r>
              <a:rPr lang="de-DE" dirty="0"/>
              <a:t> des Managements: </a:t>
            </a:r>
          </a:p>
          <a:p>
            <a:endParaRPr lang="de-DE" dirty="0"/>
          </a:p>
          <a:p>
            <a:r>
              <a:rPr lang="de-DE" dirty="0"/>
              <a:t>„</a:t>
            </a:r>
            <a:r>
              <a:rPr lang="de-DE" dirty="0" err="1"/>
              <a:t>Danaher</a:t>
            </a:r>
            <a:r>
              <a:rPr lang="de-DE" dirty="0"/>
              <a:t> als ein Referenzunternehmen praktiziert </a:t>
            </a:r>
            <a:r>
              <a:rPr lang="de-DE" dirty="0" err="1"/>
              <a:t>Hoshin</a:t>
            </a:r>
            <a:r>
              <a:rPr lang="de-DE" dirty="0"/>
              <a:t> </a:t>
            </a:r>
            <a:r>
              <a:rPr lang="de-DE" dirty="0" err="1"/>
              <a:t>Kanri</a:t>
            </a:r>
            <a:r>
              <a:rPr lang="de-DE" dirty="0"/>
              <a:t> (Navigator) seit Dekaden sehr erfolgreich. </a:t>
            </a:r>
          </a:p>
          <a:p>
            <a:endParaRPr lang="de-DE" dirty="0"/>
          </a:p>
          <a:p>
            <a:r>
              <a:rPr lang="de-DE" dirty="0"/>
              <a:t>Seitdem der ex CEO von </a:t>
            </a:r>
            <a:r>
              <a:rPr lang="de-DE" dirty="0" err="1"/>
              <a:t>Danaher</a:t>
            </a:r>
            <a:r>
              <a:rPr lang="de-DE" dirty="0"/>
              <a:t>, Larry </a:t>
            </a:r>
            <a:r>
              <a:rPr lang="de-DE" dirty="0" err="1"/>
              <a:t>Culp</a:t>
            </a:r>
            <a:r>
              <a:rPr lang="de-DE" dirty="0"/>
              <a:t>, im Herbst 2018 neuer CEO des krisengeschüttelten US Konzerns GE geworden ist, entsteht auch in Europa ein breites Interesse an dieser Management Methode.“</a:t>
            </a:r>
          </a:p>
        </p:txBody>
      </p:sp>
    </p:spTree>
    <p:extLst>
      <p:ext uri="{BB962C8B-B14F-4D97-AF65-F5344CB8AC3E}">
        <p14:creationId xmlns:p14="http://schemas.microsoft.com/office/powerpoint/2010/main" val="939268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panose="02000000000000000000" pitchFamily="2" charset="0"/>
                <a:ea typeface="Roboto Light" panose="02000000000000000000" pitchFamily="2" charset="0"/>
                <a:cs typeface="Roboto Light" charset="0"/>
              </a:rPr>
              <a:t>Kanban Board</a:t>
            </a:r>
          </a:p>
        </p:txBody>
      </p:sp>
    </p:spTree>
    <p:extLst>
      <p:ext uri="{BB962C8B-B14F-4D97-AF65-F5344CB8AC3E}">
        <p14:creationId xmlns:p14="http://schemas.microsoft.com/office/powerpoint/2010/main" val="2592537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 typeface="Symbol" pitchFamily="2"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Burndown Chart</a:t>
            </a:r>
          </a:p>
          <a:p>
            <a:pPr marL="171450" marR="0" lvl="0" indent="-171450" algn="l" defTabSz="914400" rtl="0" eaLnBrk="1" fontAlgn="auto" latinLnBrk="0" hangingPunct="0">
              <a:lnSpc>
                <a:spcPct val="100000"/>
              </a:lnSpc>
              <a:spcBef>
                <a:spcPts val="448"/>
              </a:spcBef>
              <a:spcAft>
                <a:spcPts val="0"/>
              </a:spcAft>
              <a:buClrTx/>
              <a:buSzTx/>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charset="0"/>
              <a:ea typeface="Roboto Light" charset="0"/>
              <a:cs typeface="Roboto Light" charset="0"/>
            </a:endParaRPr>
          </a:p>
          <a:p>
            <a:pPr marL="171450" marR="0" lvl="0" indent="-171450" algn="l" defTabSz="914400" rtl="0" eaLnBrk="1" fontAlgn="auto" latinLnBrk="0" hangingPunct="0">
              <a:lnSpc>
                <a:spcPct val="100000"/>
              </a:lnSpc>
              <a:spcBef>
                <a:spcPts val="448"/>
              </a:spcBef>
              <a:spcAft>
                <a:spcPts val="0"/>
              </a:spcAft>
              <a:buClrTx/>
              <a:buSzTx/>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Den </a:t>
            </a:r>
            <a:r>
              <a:rPr lang="en-US" sz="1200" dirty="0" err="1">
                <a:latin typeface="Roboto Light" charset="0"/>
                <a:ea typeface="Roboto Light" charset="0"/>
                <a:cs typeface="Roboto Light" charset="0"/>
              </a:rPr>
              <a:t>Fortschritt</a:t>
            </a:r>
            <a:r>
              <a:rPr lang="en-US" sz="1200" dirty="0">
                <a:latin typeface="Roboto Light" charset="0"/>
                <a:ea typeface="Roboto Light" charset="0"/>
                <a:cs typeface="Roboto Light" charset="0"/>
              </a:rPr>
              <a:t> in </a:t>
            </a:r>
            <a:r>
              <a:rPr lang="en-US" sz="1200" dirty="0" err="1">
                <a:latin typeface="Roboto Light" charset="0"/>
                <a:ea typeface="Roboto Light" charset="0"/>
                <a:cs typeface="Roboto Light" charset="0"/>
              </a:rPr>
              <a:t>Echtzeit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verfolgen</a:t>
            </a:r>
            <a:endParaRPr lang="en-US" sz="1200" dirty="0">
              <a:latin typeface="Roboto Light" charset="0"/>
              <a:ea typeface="Roboto Light" charset="0"/>
              <a:cs typeface="Roboto Light" charset="0"/>
            </a:endParaRPr>
          </a:p>
        </p:txBody>
      </p:sp>
    </p:spTree>
    <p:extLst>
      <p:ext uri="{BB962C8B-B14F-4D97-AF65-F5344CB8AC3E}">
        <p14:creationId xmlns:p14="http://schemas.microsoft.com/office/powerpoint/2010/main" val="4167089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Font typeface="Symbol" pitchFamily="2" charset="2"/>
              <a:buNone/>
            </a:pPr>
            <a:r>
              <a:rPr lang="en-US" sz="1200" dirty="0">
                <a:latin typeface="Roboto Light" charset="0"/>
                <a:ea typeface="Roboto Light" charset="0"/>
                <a:cs typeface="Roboto Light" charset="0"/>
              </a:rPr>
              <a:t>Health Score</a:t>
            </a:r>
          </a:p>
          <a:p>
            <a:pPr marL="171450" indent="-171450">
              <a:buFont typeface="Symbol" pitchFamily="2" charset="2"/>
              <a:buChar char="-"/>
            </a:pPr>
            <a:endParaRPr lang="en-US" sz="1200" dirty="0">
              <a:latin typeface="Roboto Light" charset="0"/>
              <a:ea typeface="Roboto Light" charset="0"/>
              <a:cs typeface="Roboto Light" charset="0"/>
            </a:endParaRPr>
          </a:p>
          <a:p>
            <a:pPr marL="171450" indent="-171450">
              <a:buFont typeface="Symbol" pitchFamily="2" charset="2"/>
              <a:buChar char="-"/>
            </a:pPr>
            <a:r>
              <a:rPr lang="en-US" sz="1200" dirty="0">
                <a:latin typeface="Roboto Light" charset="0"/>
                <a:ea typeface="Roboto Light" charset="0"/>
                <a:cs typeface="Roboto Light" charset="0"/>
              </a:rPr>
              <a:t>Den </a:t>
            </a:r>
            <a:r>
              <a:rPr lang="en-US" sz="1200" dirty="0" err="1">
                <a:latin typeface="Roboto Light" charset="0"/>
                <a:ea typeface="Roboto Light" charset="0"/>
                <a:cs typeface="Roboto Light" charset="0"/>
              </a:rPr>
              <a:t>Fortschritt</a:t>
            </a:r>
            <a:r>
              <a:rPr lang="en-US" sz="1200" dirty="0">
                <a:latin typeface="Roboto Light" charset="0"/>
                <a:ea typeface="Roboto Light" charset="0"/>
                <a:cs typeface="Roboto Light" charset="0"/>
              </a:rPr>
              <a:t> in </a:t>
            </a:r>
            <a:r>
              <a:rPr lang="en-US" sz="1200" dirty="0" err="1">
                <a:latin typeface="Roboto Light" charset="0"/>
                <a:ea typeface="Roboto Light" charset="0"/>
                <a:cs typeface="Roboto Light" charset="0"/>
              </a:rPr>
              <a:t>Echtzeit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verfolgen</a:t>
            </a:r>
            <a:endParaRPr lang="en-US" sz="2000" dirty="0">
              <a:latin typeface="Roboto Light" charset="0"/>
              <a:ea typeface="Roboto Light" charset="0"/>
              <a:cs typeface="Roboto Light" charset="0"/>
            </a:endParaRP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5308986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lvl="0" indent="0">
              <a:lnSpc>
                <a:spcPct val="150000"/>
              </a:lnSpc>
              <a:buFont typeface="Symbol" charset="2"/>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Key Results (KPIs)</a:t>
            </a: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Klare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umsetzbare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setzen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Diese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müssen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realistisch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messbar</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konkret</a:t>
            </a:r>
            <a:r>
              <a:rPr lang="en-US" sz="2000" dirty="0">
                <a:latin typeface="Roboto Light" charset="0"/>
                <a:ea typeface="Roboto Light" charset="0"/>
                <a:cs typeface="Roboto Light" charset="0"/>
              </a:rPr>
              <a:t> sein</a:t>
            </a: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Über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Leistungsmetrik</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hinausblicken</a:t>
            </a:r>
            <a:r>
              <a:rPr lang="en-US" sz="2000" dirty="0">
                <a:latin typeface="Roboto Light" charset="0"/>
                <a:ea typeface="Roboto Light" charset="0"/>
                <a:cs typeface="Roboto Light" charset="0"/>
              </a:rPr>
              <a:t> (Looking beyond the performance metric)</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Belohnen</a:t>
            </a:r>
            <a:r>
              <a:rPr lang="en-US" sz="2000" dirty="0">
                <a:latin typeface="Roboto Light" charset="0"/>
                <a:ea typeface="Roboto Light" charset="0"/>
                <a:cs typeface="Roboto Light" charset="0"/>
              </a:rPr>
              <a:t> Sie </a:t>
            </a:r>
            <a:r>
              <a:rPr lang="en-US" sz="2000" dirty="0" err="1">
                <a:latin typeface="Roboto Light" charset="0"/>
                <a:ea typeface="Roboto Light" charset="0"/>
                <a:cs typeface="Roboto Light" charset="0"/>
              </a:rPr>
              <a:t>andere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Aspekete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z. B. </a:t>
            </a:r>
            <a:r>
              <a:rPr lang="en-US" sz="2000" dirty="0" err="1">
                <a:latin typeface="Roboto Light" charset="0"/>
                <a:ea typeface="Roboto Light" charset="0"/>
                <a:cs typeface="Roboto Light" charset="0"/>
              </a:rPr>
              <a:t>Agilität</a:t>
            </a:r>
            <a:r>
              <a:rPr lang="en-US" sz="2000" dirty="0">
                <a:latin typeface="Roboto Light" charset="0"/>
                <a:ea typeface="Roboto Light" charset="0"/>
                <a:cs typeface="Roboto Light" charset="0"/>
              </a:rPr>
              <a:t>, Teamwork, </a:t>
            </a:r>
            <a:r>
              <a:rPr lang="en-US" sz="2000" dirty="0" err="1">
                <a:latin typeface="Roboto Light" charset="0"/>
                <a:ea typeface="Roboto Light" charset="0"/>
                <a:cs typeface="Roboto Light" charset="0"/>
              </a:rPr>
              <a:t>Kreativität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iteratives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Lernen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Ehrgeiz</a:t>
            </a: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523958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Font typeface="Symbol" pitchFamily="2" charset="2"/>
              <a:buNone/>
            </a:pPr>
            <a:r>
              <a:rPr lang="de-DE" dirty="0"/>
              <a:t>Daily </a:t>
            </a:r>
            <a:r>
              <a:rPr lang="de-DE" dirty="0" err="1"/>
              <a:t>Huddle</a:t>
            </a:r>
            <a:r>
              <a:rPr lang="de-DE" dirty="0"/>
              <a:t> Board</a:t>
            </a:r>
          </a:p>
          <a:p>
            <a:pPr marL="171450" indent="-171450">
              <a:buFont typeface="Symbol" pitchFamily="2" charset="2"/>
              <a:buChar char="-"/>
            </a:pPr>
            <a:endParaRPr lang="de-DE" dirty="0"/>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Menschen/</a:t>
            </a:r>
            <a:r>
              <a:rPr lang="en-US" sz="2000" dirty="0" err="1">
                <a:latin typeface="Roboto Light" charset="0"/>
                <a:ea typeface="Roboto Light" charset="0"/>
                <a:cs typeface="Roboto Light" charset="0"/>
              </a:rPr>
              <a:t>Personen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Verbindung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Unternehmensziele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persönlichen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Interessen</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Einklang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1431995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Font typeface="Symbol" pitchFamily="2" charset="2"/>
              <a:buNone/>
            </a:pPr>
            <a:r>
              <a:rPr lang="en-US" sz="2000" dirty="0">
                <a:latin typeface="Roboto Light" charset="0"/>
                <a:ea typeface="Roboto Light" charset="0"/>
                <a:cs typeface="Roboto Light" charset="0"/>
              </a:rPr>
              <a:t>Job Scorecard; </a:t>
            </a:r>
            <a:r>
              <a:rPr lang="en-US" sz="2000" dirty="0" err="1">
                <a:latin typeface="Roboto Light" charset="0"/>
                <a:ea typeface="Roboto Light" charset="0"/>
                <a:cs typeface="Roboto Light" charset="0"/>
              </a:rPr>
              <a:t>Häufigere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Rhythmen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Transparenz</a:t>
            </a:r>
            <a:endParaRPr lang="en-US" sz="2000" dirty="0">
              <a:latin typeface="Roboto Light" charset="0"/>
              <a:ea typeface="Roboto Light" charset="0"/>
              <a:cs typeface="Roboto Light" charset="0"/>
            </a:endParaRPr>
          </a:p>
          <a:p>
            <a:pPr marL="171450" indent="-171450">
              <a:buFont typeface="Symbol" pitchFamily="2" charset="2"/>
              <a:buChar char="-"/>
            </a:pPr>
            <a:endParaRPr lang="en-US" sz="2000" dirty="0">
              <a:latin typeface="Roboto Light" charset="0"/>
              <a:ea typeface="Roboto Light" charset="0"/>
              <a:cs typeface="Roboto Light" charset="0"/>
            </a:endParaRPr>
          </a:p>
          <a:p>
            <a:pPr marL="171450" indent="-171450">
              <a:buFont typeface="Symbol" pitchFamily="2" charset="2"/>
              <a:buChar char="-"/>
            </a:pPr>
            <a:r>
              <a:rPr lang="en-US" sz="2000" dirty="0">
                <a:latin typeface="Roboto Light" charset="0"/>
                <a:ea typeface="Roboto Light" charset="0"/>
                <a:cs typeface="Roboto Light" charset="0"/>
              </a:rPr>
              <a:t>Menschen/</a:t>
            </a:r>
            <a:r>
              <a:rPr lang="en-US" sz="2000" dirty="0" err="1">
                <a:latin typeface="Roboto Light" charset="0"/>
                <a:ea typeface="Roboto Light" charset="0"/>
                <a:cs typeface="Roboto Light" charset="0"/>
              </a:rPr>
              <a:t>Personen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Verbindung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Unternehmensziele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persönlichen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Interessen</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Einklang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285750" lvl="0"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Über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Leistungsmetrik</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hinausblicken</a:t>
            </a:r>
            <a:r>
              <a:rPr lang="en-US" sz="2000" dirty="0">
                <a:latin typeface="Roboto Light" charset="0"/>
                <a:ea typeface="Roboto Light" charset="0"/>
                <a:cs typeface="Roboto Light" charset="0"/>
              </a:rPr>
              <a:t> (Looking beyond the performance metric)</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Belohnen</a:t>
            </a:r>
            <a:r>
              <a:rPr lang="en-US" sz="2000" dirty="0">
                <a:latin typeface="Roboto Light" charset="0"/>
                <a:ea typeface="Roboto Light" charset="0"/>
                <a:cs typeface="Roboto Light" charset="0"/>
              </a:rPr>
              <a:t> Sie </a:t>
            </a:r>
            <a:r>
              <a:rPr lang="en-US" sz="2000" dirty="0" err="1">
                <a:latin typeface="Roboto Light" charset="0"/>
                <a:ea typeface="Roboto Light" charset="0"/>
                <a:cs typeface="Roboto Light" charset="0"/>
              </a:rPr>
              <a:t>andere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Aspekete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z. B. </a:t>
            </a:r>
            <a:r>
              <a:rPr lang="en-US" sz="2000" dirty="0" err="1">
                <a:latin typeface="Roboto Light" charset="0"/>
                <a:ea typeface="Roboto Light" charset="0"/>
                <a:cs typeface="Roboto Light" charset="0"/>
              </a:rPr>
              <a:t>Agilität</a:t>
            </a:r>
            <a:r>
              <a:rPr lang="en-US" sz="2000" dirty="0">
                <a:latin typeface="Roboto Light" charset="0"/>
                <a:ea typeface="Roboto Light" charset="0"/>
                <a:cs typeface="Roboto Light" charset="0"/>
              </a:rPr>
              <a:t>, Teamwork, </a:t>
            </a:r>
            <a:r>
              <a:rPr lang="en-US" sz="2000" dirty="0" err="1">
                <a:latin typeface="Roboto Light" charset="0"/>
                <a:ea typeface="Roboto Light" charset="0"/>
                <a:cs typeface="Roboto Light" charset="0"/>
              </a:rPr>
              <a:t>Kreativität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iteratives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Lernen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Ehrgeiz</a:t>
            </a:r>
            <a:endParaRPr lang="en-US" sz="2000" dirty="0">
              <a:latin typeface="Roboto Light" charset="0"/>
              <a:ea typeface="Roboto Light" charset="0"/>
              <a:cs typeface="Roboto Light" charset="0"/>
            </a:endParaRPr>
          </a:p>
          <a:p>
            <a:endParaRPr lang="de-DE" dirty="0"/>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2427929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Font typeface="Symbol" pitchFamily="2" charset="2"/>
              <a:buNone/>
            </a:pPr>
            <a:r>
              <a:rPr lang="de-DE" dirty="0"/>
              <a:t>Team Scorecard</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panose="02000000000000000000" pitchFamily="2" charset="0"/>
              <a:ea typeface="Roboto Light" panose="02000000000000000000" pitchFamily="2" charset="0"/>
              <a:cs typeface="Roboto Light" charset="0"/>
            </a:endParaRPr>
          </a:p>
        </p:txBody>
      </p:sp>
    </p:spTree>
    <p:extLst>
      <p:ext uri="{BB962C8B-B14F-4D97-AF65-F5344CB8AC3E}">
        <p14:creationId xmlns:p14="http://schemas.microsoft.com/office/powerpoint/2010/main" val="1521561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panose="02000000000000000000" pitchFamily="2" charset="0"/>
                <a:ea typeface="Roboto Light" panose="02000000000000000000" pitchFamily="2" charset="0"/>
                <a:cs typeface="Roboto Light" charset="0"/>
              </a:rPr>
              <a:t>Ich </a:t>
            </a:r>
            <a:r>
              <a:rPr lang="en-US" sz="1200" dirty="0" err="1">
                <a:latin typeface="Roboto Light" panose="02000000000000000000" pitchFamily="2" charset="0"/>
                <a:ea typeface="Roboto Light" panose="02000000000000000000" pitchFamily="2" charset="0"/>
                <a:cs typeface="Roboto Light" charset="0"/>
              </a:rPr>
              <a:t>möchte</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mit</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fünf</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Frage</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schliessen</a:t>
            </a:r>
            <a:r>
              <a:rPr lang="en-US" sz="1200" dirty="0">
                <a:latin typeface="Roboto Light" panose="02000000000000000000" pitchFamily="2" charset="0"/>
                <a:ea typeface="Roboto Light" panose="02000000000000000000" pitchFamily="2" charset="0"/>
                <a:cs typeface="Roboto Light" charset="0"/>
              </a:rPr>
              <a:t>, die </a:t>
            </a:r>
            <a:r>
              <a:rPr lang="en-US" sz="1200" dirty="0" err="1">
                <a:latin typeface="Roboto Light" panose="02000000000000000000" pitchFamily="2" charset="0"/>
                <a:ea typeface="Roboto Light" panose="02000000000000000000" pitchFamily="2" charset="0"/>
                <a:cs typeface="Roboto Light" charset="0"/>
              </a:rPr>
              <a:t>uns</a:t>
            </a:r>
            <a:r>
              <a:rPr lang="en-US" sz="1200" dirty="0">
                <a:latin typeface="Roboto Light" panose="02000000000000000000" pitchFamily="2" charset="0"/>
                <a:ea typeface="Roboto Light" panose="02000000000000000000" pitchFamily="2" charset="0"/>
                <a:cs typeface="Roboto Light" charset="0"/>
              </a:rPr>
              <a:t> Jim Collins </a:t>
            </a:r>
            <a:r>
              <a:rPr lang="en-US" sz="1200" dirty="0" err="1">
                <a:latin typeface="Roboto Light" panose="02000000000000000000" pitchFamily="2" charset="0"/>
                <a:ea typeface="Roboto Light" panose="02000000000000000000" pitchFamily="2" charset="0"/>
                <a:cs typeface="Roboto Light" charset="0"/>
              </a:rPr>
              <a:t>vor</a:t>
            </a:r>
            <a:r>
              <a:rPr lang="en-US" sz="1200" dirty="0">
                <a:latin typeface="Roboto Light" panose="02000000000000000000" pitchFamily="2" charset="0"/>
                <a:ea typeface="Roboto Light" panose="02000000000000000000" pitchFamily="2" charset="0"/>
                <a:cs typeface="Roboto Light" charset="0"/>
              </a:rPr>
              <a:t> 14 </a:t>
            </a:r>
            <a:r>
              <a:rPr lang="en-US" sz="1200" dirty="0" err="1">
                <a:latin typeface="Roboto Light" panose="02000000000000000000" pitchFamily="2" charset="0"/>
                <a:ea typeface="Roboto Light" panose="02000000000000000000" pitchFamily="2" charset="0"/>
                <a:cs typeface="Roboto Light" charset="0"/>
              </a:rPr>
              <a:t>Tagen</a:t>
            </a:r>
            <a:r>
              <a:rPr lang="en-US" sz="1200" dirty="0">
                <a:latin typeface="Roboto Light" panose="02000000000000000000" pitchFamily="2" charset="0"/>
                <a:ea typeface="Roboto Light" panose="02000000000000000000" pitchFamily="2" charset="0"/>
                <a:cs typeface="Roboto Light" charset="0"/>
              </a:rPr>
              <a:t> in </a:t>
            </a:r>
            <a:r>
              <a:rPr lang="en-US" sz="1200" dirty="0" err="1">
                <a:latin typeface="Roboto Light" panose="02000000000000000000" pitchFamily="2" charset="0"/>
                <a:ea typeface="Roboto Light" panose="02000000000000000000" pitchFamily="2" charset="0"/>
                <a:cs typeface="Roboto Light" charset="0"/>
              </a:rPr>
              <a:t>einem</a:t>
            </a:r>
            <a:r>
              <a:rPr lang="en-US" sz="1200" dirty="0">
                <a:latin typeface="Roboto Light" panose="02000000000000000000" pitchFamily="2" charset="0"/>
                <a:ea typeface="Roboto Light" panose="02000000000000000000" pitchFamily="2" charset="0"/>
                <a:cs typeface="Roboto Light" charset="0"/>
              </a:rPr>
              <a:t> Online Summit </a:t>
            </a:r>
            <a:r>
              <a:rPr lang="en-US" sz="1200" dirty="0" err="1">
                <a:latin typeface="Roboto Light" panose="02000000000000000000" pitchFamily="2" charset="0"/>
                <a:ea typeface="Roboto Light" panose="02000000000000000000" pitchFamily="2" charset="0"/>
                <a:cs typeface="Roboto Light" charset="0"/>
              </a:rPr>
              <a:t>mitgegeben</a:t>
            </a:r>
            <a:r>
              <a:rPr lang="en-US" sz="1200" dirty="0">
                <a:latin typeface="Roboto Light" panose="02000000000000000000" pitchFamily="2" charset="0"/>
                <a:ea typeface="Roboto Light" panose="02000000000000000000" pitchFamily="2" charset="0"/>
                <a:cs typeface="Roboto Light" charset="0"/>
              </a:rPr>
              <a:t> hat: </a:t>
            </a: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endParaRPr lang="en-US" sz="1200" dirty="0">
              <a:latin typeface="Roboto Light" panose="02000000000000000000" pitchFamily="2" charset="0"/>
              <a:ea typeface="Roboto Light" panose="02000000000000000000" pitchFamily="2" charset="0"/>
              <a:cs typeface="Roboto Light" charset="0"/>
            </a:endParaRPr>
          </a:p>
          <a:p>
            <a:pPr marL="0" marR="0" lvl="0" indent="0" algn="l" defTabSz="914400" rtl="0" eaLnBrk="1" fontAlgn="auto" latinLnBrk="0" hangingPunct="0">
              <a:lnSpc>
                <a:spcPct val="100000"/>
              </a:lnSpc>
              <a:spcBef>
                <a:spcPts val="448"/>
              </a:spcBef>
              <a:spcAft>
                <a:spcPts val="0"/>
              </a:spcAft>
              <a:buClrTx/>
              <a:buSzTx/>
              <a:buFontTx/>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panose="02000000000000000000" pitchFamily="2" charset="0"/>
                <a:ea typeface="Roboto Light" panose="02000000000000000000" pitchFamily="2" charset="0"/>
                <a:cs typeface="Roboto Light" charset="0"/>
              </a:rPr>
              <a:t>Warum</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entwickeln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sich</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manche</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Unternehmen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vom</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guten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Unternehmen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zum</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großartigen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Unternehmen</a:t>
            </a:r>
            <a:r>
              <a:rPr lang="en-US" sz="1200" dirty="0">
                <a:latin typeface="Roboto Light" panose="02000000000000000000" pitchFamily="2" charset="0"/>
                <a:ea typeface="Roboto Light" panose="02000000000000000000" pitchFamily="2" charset="0"/>
                <a:cs typeface="Roboto Light" charset="0"/>
              </a:rPr>
              <a:t> und </a:t>
            </a:r>
            <a:r>
              <a:rPr lang="en-US" sz="1200" dirty="0" err="1">
                <a:latin typeface="Roboto Light" panose="02000000000000000000" pitchFamily="2" charset="0"/>
                <a:ea typeface="Roboto Light" panose="02000000000000000000" pitchFamily="2" charset="0"/>
                <a:cs typeface="Roboto Light" charset="0"/>
              </a:rPr>
              <a:t>andere</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nicht</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obwohl</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beide</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unter</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gleichen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Voraussetzungen</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gestartet</a:t>
            </a:r>
            <a:r>
              <a:rPr lang="en-US" sz="1200" dirty="0">
                <a:latin typeface="Roboto Light" panose="02000000000000000000" pitchFamily="2" charset="0"/>
                <a:ea typeface="Roboto Light" panose="02000000000000000000" pitchFamily="2" charset="0"/>
                <a:cs typeface="Roboto Light" charset="0"/>
              </a:rPr>
              <a:t> </a:t>
            </a:r>
            <a:r>
              <a:rPr lang="en-US" sz="1200" dirty="0" err="1">
                <a:latin typeface="Roboto Light" panose="02000000000000000000" pitchFamily="2" charset="0"/>
                <a:ea typeface="Roboto Light" panose="02000000000000000000" pitchFamily="2" charset="0"/>
                <a:cs typeface="Roboto Light" charset="0"/>
              </a:rPr>
              <a:t>sind</a:t>
            </a:r>
            <a:r>
              <a:rPr lang="en-US" sz="1200" dirty="0">
                <a:latin typeface="Roboto Light" panose="02000000000000000000" pitchFamily="2" charset="0"/>
                <a:ea typeface="Roboto Light" panose="02000000000000000000" pitchFamily="2" charset="0"/>
                <a:cs typeface="Roboto Light" charset="0"/>
              </a:rPr>
              <a:t>?</a:t>
            </a:r>
          </a:p>
        </p:txBody>
      </p:sp>
    </p:spTree>
    <p:extLst>
      <p:ext uri="{BB962C8B-B14F-4D97-AF65-F5344CB8AC3E}">
        <p14:creationId xmlns:p14="http://schemas.microsoft.com/office/powerpoint/2010/main" val="1474749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58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0" indent="0">
              <a:buNone/>
            </a:pPr>
            <a:r>
              <a:rPr lang="de-DE" dirty="0">
                <a:effectLst/>
              </a:rPr>
              <a:t>1) Bei personenbezogenen Entscheidungen rigoros aber nicht rücksichtslos vorgehen</a:t>
            </a:r>
          </a:p>
          <a:p>
            <a:pPr marL="0" indent="0">
              <a:buFont typeface="+mj-lt"/>
              <a:buNone/>
            </a:pPr>
            <a:endParaRPr lang="de-DE" dirty="0">
              <a:effectLst/>
            </a:endParaRPr>
          </a:p>
          <a:p>
            <a:pPr marL="228600" indent="-228600">
              <a:buFont typeface="+mj-lt"/>
              <a:buAutoNum type="arabicParenR" startAt="2"/>
            </a:pPr>
            <a:r>
              <a:rPr lang="de-DE" dirty="0"/>
              <a:t>Idee, Realismus und Optimismus gegeneinander abwägen. Nicht nur die Vision verfolgen - ständig mit brutalen Fakten verfeinern</a:t>
            </a:r>
          </a:p>
          <a:p>
            <a:endParaRPr lang="de-DE" dirty="0"/>
          </a:p>
          <a:p>
            <a:r>
              <a:rPr lang="de-DE" dirty="0"/>
              <a:t>3) </a:t>
            </a:r>
            <a:r>
              <a:rPr lang="de-DE" dirty="0" err="1"/>
              <a:t>Flywheel</a:t>
            </a:r>
            <a:r>
              <a:rPr lang="de-DE" dirty="0"/>
              <a:t> = Schwungrad, das Rotationsenergie speichert == den einen, großen Moment gibt es nicht; sondern vielmehr ganz viele kleine “Anschüben“ um irgendwann das </a:t>
            </a:r>
            <a:r>
              <a:rPr lang="de-DE" dirty="0" err="1"/>
              <a:t>Momentum</a:t>
            </a:r>
            <a:r>
              <a:rPr lang="de-DE" dirty="0"/>
              <a:t> der Rotation zu erreichen (andauernd, immer schneller)</a:t>
            </a:r>
          </a:p>
          <a:p>
            <a:endParaRPr lang="de-DE" dirty="0"/>
          </a:p>
          <a:p>
            <a:pPr marL="228600" indent="-228600">
              <a:buFont typeface="+mj-lt"/>
              <a:buAutoNum type="arabicParenR" startAt="4"/>
            </a:pPr>
            <a:r>
              <a:rPr lang="de-DE" dirty="0"/>
              <a:t>Den Kern bewahren, warum wir etwas tun (CORE, CORE VALUES, CORE REASON)</a:t>
            </a:r>
          </a:p>
        </p:txBody>
      </p:sp>
    </p:spTree>
    <p:extLst>
      <p:ext uri="{BB962C8B-B14F-4D97-AF65-F5344CB8AC3E}">
        <p14:creationId xmlns:p14="http://schemas.microsoft.com/office/powerpoint/2010/main" val="1579352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6F4CEFFB-32A7-4A7C-8D01-494AE67F8D96}" type="slidenum">
              <a:rPr/>
              <a:t>59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a:extLst>
              <a:ext uri="{FF2B5EF4-FFF2-40B4-BE49-F238E27FC236}">
                <a16:creationId xmlns:a16="http://schemas.microsoft.com/office/drawing/2014/main" id="{4A128E09-545B-044D-B310-E8F89B58455B}"/>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506237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44078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60</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903082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61</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378270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62</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4904612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63</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a:p>
        </p:txBody>
      </p:sp>
    </p:spTree>
    <p:extLst>
      <p:ext uri="{BB962C8B-B14F-4D97-AF65-F5344CB8AC3E}">
        <p14:creationId xmlns:p14="http://schemas.microsoft.com/office/powerpoint/2010/main" val="39166228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64</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a:p>
        </p:txBody>
      </p:sp>
    </p:spTree>
    <p:extLst>
      <p:ext uri="{BB962C8B-B14F-4D97-AF65-F5344CB8AC3E}">
        <p14:creationId xmlns:p14="http://schemas.microsoft.com/office/powerpoint/2010/main" val="22368343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65</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4254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7</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r>
              <a:rPr lang="de-DE" dirty="0"/>
              <a:t>Übersetzung: „Jede Schlacht wird gewonnen, bevor sie ausgetragen wird.“</a:t>
            </a:r>
          </a:p>
        </p:txBody>
      </p:sp>
    </p:spTree>
    <p:extLst>
      <p:ext uri="{BB962C8B-B14F-4D97-AF65-F5344CB8AC3E}">
        <p14:creationId xmlns:p14="http://schemas.microsoft.com/office/powerpoint/2010/main" val="153828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8</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pPr marL="228600" indent="-228600">
              <a:buAutoNum type="arabicParenR"/>
            </a:pPr>
            <a:r>
              <a:rPr lang="en-US" sz="1200" dirty="0" err="1">
                <a:latin typeface="Roboto Light" charset="0"/>
                <a:ea typeface="Roboto Light" charset="0"/>
                <a:cs typeface="Roboto Light" charset="0"/>
              </a:rPr>
              <a:t>Militärische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Strategie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umfasst</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alle</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Aspekte</a:t>
            </a:r>
            <a:r>
              <a:rPr lang="en-US" sz="1200" dirty="0">
                <a:latin typeface="Roboto Light" charset="0"/>
                <a:ea typeface="Roboto Light" charset="0"/>
                <a:cs typeface="Roboto Light" charset="0"/>
              </a:rPr>
              <a:t> der </a:t>
            </a:r>
            <a:r>
              <a:rPr lang="en-US" sz="1200" dirty="0" err="1">
                <a:latin typeface="Roboto Light" charset="0"/>
                <a:ea typeface="Roboto Light" charset="0"/>
                <a:cs typeface="Roboto Light" charset="0"/>
              </a:rPr>
              <a:t>Kriegsführung</a:t>
            </a:r>
            <a:endParaRPr lang="en-US" sz="1200" dirty="0">
              <a:latin typeface="Roboto Light" charset="0"/>
              <a:ea typeface="Roboto Light" charset="0"/>
              <a:cs typeface="Roboto Light" charset="0"/>
            </a:endParaRPr>
          </a:p>
          <a:p>
            <a:pPr marL="228600" indent="-228600">
              <a:buAutoNum type="arabicParenR"/>
            </a:pPr>
            <a:r>
              <a:rPr lang="en-US" sz="1200" dirty="0">
                <a:latin typeface="Roboto Light" charset="0"/>
                <a:ea typeface="Roboto Light" charset="0"/>
                <a:cs typeface="Roboto Light" charset="0"/>
              </a:rPr>
              <a:t>was </a:t>
            </a:r>
            <a:r>
              <a:rPr lang="en-US" sz="1200" dirty="0" err="1">
                <a:latin typeface="Roboto Light" charset="0"/>
                <a:ea typeface="Roboto Light" charset="0"/>
                <a:cs typeface="Roboto Light" charset="0"/>
              </a:rPr>
              <a:t>Generalsrang</a:t>
            </a:r>
            <a:r>
              <a:rPr lang="en-US" sz="1200" dirty="0">
                <a:latin typeface="Roboto Light" charset="0"/>
                <a:ea typeface="Roboto Light" charset="0"/>
                <a:cs typeface="Roboto Light" charset="0"/>
              </a:rPr>
              <a:t>/</a:t>
            </a:r>
            <a:r>
              <a:rPr lang="en-US" sz="1200" dirty="0" err="1">
                <a:latin typeface="Roboto Light" charset="0"/>
                <a:ea typeface="Roboto Light" charset="0"/>
                <a:cs typeface="Roboto Light" charset="0"/>
              </a:rPr>
              <a:t>Führung</a:t>
            </a:r>
            <a:r>
              <a:rPr lang="en-US" sz="1200" dirty="0">
                <a:latin typeface="Roboto Light" charset="0"/>
                <a:ea typeface="Roboto Light" charset="0"/>
                <a:cs typeface="Roboto Light" charset="0"/>
              </a:rPr>
              <a:t> </a:t>
            </a:r>
            <a:r>
              <a:rPr lang="en-US" sz="1200" dirty="0" err="1">
                <a:latin typeface="Roboto Light" charset="0"/>
                <a:ea typeface="Roboto Light" charset="0"/>
                <a:cs typeface="Roboto Light" charset="0"/>
              </a:rPr>
              <a:t>bedeutet</a:t>
            </a:r>
            <a:endParaRPr lang="en-US" sz="1200" dirty="0">
              <a:latin typeface="Roboto Light" charset="0"/>
              <a:ea typeface="Roboto Light" charset="0"/>
              <a:cs typeface="Roboto Light" charset="0"/>
            </a:endParaRPr>
          </a:p>
          <a:p>
            <a:pPr marL="228600" indent="-228600">
              <a:buAutoNum type="arabicParenR"/>
            </a:pPr>
            <a:r>
              <a:rPr lang="en-US" sz="1200" dirty="0">
                <a:solidFill>
                  <a:srgbClr val="C00000"/>
                </a:solidFill>
                <a:latin typeface="Roboto Light" charset="0"/>
                <a:ea typeface="Roboto Light" charset="0"/>
                <a:cs typeface="Roboto Light" charset="0"/>
              </a:rPr>
              <a:t>Seine </a:t>
            </a:r>
            <a:r>
              <a:rPr lang="en-US" sz="1200" dirty="0" err="1">
                <a:solidFill>
                  <a:srgbClr val="C00000"/>
                </a:solidFill>
                <a:latin typeface="Roboto Light" charset="0"/>
                <a:ea typeface="Roboto Light" charset="0"/>
                <a:cs typeface="Roboto Light" charset="0"/>
              </a:rPr>
              <a:t>Theorien</a:t>
            </a:r>
            <a:r>
              <a:rPr lang="en-US" sz="1200" dirty="0">
                <a:solidFill>
                  <a:srgbClr val="C00000"/>
                </a:solidFill>
                <a:latin typeface="Roboto Light" charset="0"/>
                <a:ea typeface="Roboto Light" charset="0"/>
                <a:cs typeface="Roboto Light" charset="0"/>
              </a:rPr>
              <a:t> </a:t>
            </a:r>
            <a:r>
              <a:rPr lang="en-US" sz="1200" dirty="0" err="1">
                <a:solidFill>
                  <a:srgbClr val="C00000"/>
                </a:solidFill>
                <a:latin typeface="Roboto Light" charset="0"/>
                <a:ea typeface="Roboto Light" charset="0"/>
                <a:cs typeface="Roboto Light" charset="0"/>
              </a:rPr>
              <a:t>über</a:t>
            </a:r>
            <a:r>
              <a:rPr lang="en-US" sz="1200" dirty="0">
                <a:solidFill>
                  <a:srgbClr val="C00000"/>
                </a:solidFill>
                <a:latin typeface="Roboto Light" charset="0"/>
                <a:ea typeface="Roboto Light" charset="0"/>
                <a:cs typeface="Roboto Light" charset="0"/>
              </a:rPr>
              <a:t> </a:t>
            </a:r>
            <a:r>
              <a:rPr lang="en-US" sz="1200" dirty="0" err="1">
                <a:solidFill>
                  <a:srgbClr val="C00000"/>
                </a:solidFill>
                <a:latin typeface="Roboto Light" charset="0"/>
                <a:ea typeface="Roboto Light" charset="0"/>
                <a:cs typeface="Roboto Light" charset="0"/>
              </a:rPr>
              <a:t>Strategie</a:t>
            </a:r>
            <a:r>
              <a:rPr lang="en-US" sz="1200" dirty="0">
                <a:solidFill>
                  <a:srgbClr val="C00000"/>
                </a:solidFill>
                <a:latin typeface="Roboto Light" charset="0"/>
                <a:ea typeface="Roboto Light" charset="0"/>
                <a:cs typeface="Roboto Light" charset="0"/>
              </a:rPr>
              <a:t>, </a:t>
            </a:r>
            <a:r>
              <a:rPr lang="en-US" sz="1200" dirty="0" err="1">
                <a:solidFill>
                  <a:srgbClr val="C00000"/>
                </a:solidFill>
                <a:latin typeface="Roboto Light" charset="0"/>
                <a:ea typeface="Roboto Light" charset="0"/>
                <a:cs typeface="Roboto Light" charset="0"/>
              </a:rPr>
              <a:t>Taktik</a:t>
            </a:r>
            <a:r>
              <a:rPr lang="en-US" sz="1200" dirty="0">
                <a:solidFill>
                  <a:srgbClr val="C00000"/>
                </a:solidFill>
                <a:latin typeface="Roboto Light" charset="0"/>
                <a:ea typeface="Roboto Light" charset="0"/>
                <a:cs typeface="Roboto Light" charset="0"/>
              </a:rPr>
              <a:t> und Philosophie </a:t>
            </a:r>
            <a:r>
              <a:rPr lang="en-US" sz="1200" dirty="0" err="1">
                <a:solidFill>
                  <a:srgbClr val="C00000"/>
                </a:solidFill>
                <a:latin typeface="Roboto Light" charset="0"/>
                <a:ea typeface="Roboto Light" charset="0"/>
                <a:cs typeface="Roboto Light" charset="0"/>
              </a:rPr>
              <a:t>hatten</a:t>
            </a:r>
            <a:r>
              <a:rPr lang="en-US" sz="1200" dirty="0">
                <a:solidFill>
                  <a:srgbClr val="C00000"/>
                </a:solidFill>
                <a:latin typeface="Roboto Light" charset="0"/>
                <a:ea typeface="Roboto Light" charset="0"/>
                <a:cs typeface="Roboto Light" charset="0"/>
              </a:rPr>
              <a:t> </a:t>
            </a:r>
            <a:r>
              <a:rPr lang="en-US" sz="1200" dirty="0" err="1">
                <a:solidFill>
                  <a:srgbClr val="C00000"/>
                </a:solidFill>
                <a:latin typeface="Roboto Light" charset="0"/>
                <a:ea typeface="Roboto Light" charset="0"/>
                <a:cs typeface="Roboto Light" charset="0"/>
              </a:rPr>
              <a:t>großen</a:t>
            </a:r>
            <a:r>
              <a:rPr lang="en-US" sz="1200" dirty="0">
                <a:solidFill>
                  <a:srgbClr val="C00000"/>
                </a:solidFill>
                <a:latin typeface="Roboto Light" charset="0"/>
                <a:ea typeface="Roboto Light" charset="0"/>
                <a:cs typeface="Roboto Light" charset="0"/>
              </a:rPr>
              <a:t> </a:t>
            </a:r>
            <a:r>
              <a:rPr lang="en-US" sz="1200" dirty="0" err="1">
                <a:solidFill>
                  <a:srgbClr val="C00000"/>
                </a:solidFill>
                <a:latin typeface="Roboto Light" charset="0"/>
                <a:ea typeface="Roboto Light" charset="0"/>
                <a:cs typeface="Roboto Light" charset="0"/>
              </a:rPr>
              <a:t>Einfluss</a:t>
            </a:r>
            <a:r>
              <a:rPr lang="en-US" sz="1200" dirty="0">
                <a:solidFill>
                  <a:srgbClr val="C00000"/>
                </a:solidFill>
                <a:latin typeface="Roboto Light" charset="0"/>
                <a:ea typeface="Roboto Light" charset="0"/>
                <a:cs typeface="Roboto Light" charset="0"/>
              </a:rPr>
              <a:t> auf die </a:t>
            </a:r>
            <a:r>
              <a:rPr lang="en-US" sz="1200" dirty="0" err="1">
                <a:solidFill>
                  <a:srgbClr val="C00000"/>
                </a:solidFill>
                <a:latin typeface="Roboto Light" charset="0"/>
                <a:ea typeface="Roboto Light" charset="0"/>
                <a:cs typeface="Roboto Light" charset="0"/>
              </a:rPr>
              <a:t>Entwicklung</a:t>
            </a:r>
            <a:r>
              <a:rPr lang="en-US" sz="1200" dirty="0">
                <a:solidFill>
                  <a:srgbClr val="C00000"/>
                </a:solidFill>
                <a:latin typeface="Roboto Light" charset="0"/>
                <a:ea typeface="Roboto Light" charset="0"/>
                <a:cs typeface="Roboto Light" charset="0"/>
              </a:rPr>
              <a:t> des </a:t>
            </a:r>
            <a:r>
              <a:rPr lang="en-US" sz="1200" dirty="0" err="1">
                <a:solidFill>
                  <a:srgbClr val="C00000"/>
                </a:solidFill>
                <a:latin typeface="Roboto Light" charset="0"/>
                <a:ea typeface="Roboto Light" charset="0"/>
                <a:cs typeface="Roboto Light" charset="0"/>
              </a:rPr>
              <a:t>Kriegswesens</a:t>
            </a:r>
            <a:r>
              <a:rPr lang="en-US" sz="1200" dirty="0">
                <a:solidFill>
                  <a:srgbClr val="C00000"/>
                </a:solidFill>
                <a:latin typeface="Roboto Light" charset="0"/>
                <a:ea typeface="Roboto Light" charset="0"/>
                <a:cs typeface="Roboto Light" charset="0"/>
              </a:rPr>
              <a:t>.</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err="1">
                <a:latin typeface="Roboto Light" charset="0"/>
                <a:ea typeface="Roboto Light" charset="0"/>
                <a:cs typeface="Roboto Light" charset="0"/>
              </a:rPr>
              <a:t>Unternehmensstrategie</a:t>
            </a:r>
            <a:r>
              <a:rPr lang="en-US" sz="1200" dirty="0">
                <a:latin typeface="Roboto Light" charset="0"/>
                <a:ea typeface="Roboto Light" charset="0"/>
                <a:cs typeface="Roboto Light" charset="0"/>
              </a:rPr>
              <a:t> (John D. Rockefeller); Razor and </a:t>
            </a:r>
            <a:r>
              <a:rPr lang="en-US" sz="1200" dirty="0" err="1">
                <a:latin typeface="Roboto Light" charset="0"/>
                <a:ea typeface="Roboto Light" charset="0"/>
                <a:cs typeface="Roboto Light" charset="0"/>
              </a:rPr>
              <a:t>Balde</a:t>
            </a:r>
            <a:r>
              <a:rPr lang="en-US" sz="1200" dirty="0">
                <a:latin typeface="Roboto Light" charset="0"/>
                <a:ea typeface="Roboto Light" charset="0"/>
                <a:cs typeface="Roboto Light" charset="0"/>
              </a:rPr>
              <a:t> Strategy</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b="0" i="0" u="none" strike="noStrike" baseline="0" dirty="0">
                <a:ln>
                  <a:noFill/>
                </a:ln>
                <a:solidFill>
                  <a:srgbClr val="000000"/>
                </a:solidFill>
                <a:effectLst/>
              </a:rPr>
              <a:t>Entwicklung eines Unternehmens (Struktur) richtet sich an der Unternehmensstrategie aus</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en-US" sz="1200" dirty="0">
                <a:latin typeface="Roboto Light" charset="0"/>
                <a:ea typeface="Roboto Light" charset="0"/>
                <a:cs typeface="Roboto Light" charset="0"/>
              </a:rPr>
              <a:t>(</a:t>
            </a:r>
            <a:r>
              <a:rPr lang="en-US" sz="1200" dirty="0" err="1">
                <a:latin typeface="Roboto Light" charset="0"/>
                <a:ea typeface="Roboto Light" charset="0"/>
                <a:cs typeface="Roboto Light" charset="0"/>
              </a:rPr>
              <a:t>siehe</a:t>
            </a:r>
            <a:r>
              <a:rPr lang="en-US" sz="1200" dirty="0">
                <a:latin typeface="Roboto Light" charset="0"/>
                <a:ea typeface="Roboto Light" charset="0"/>
                <a:cs typeface="Roboto Light" charset="0"/>
              </a:rPr>
              <a:t> “</a:t>
            </a:r>
            <a:r>
              <a:rPr lang="en-US" sz="1200" i="1" dirty="0">
                <a:latin typeface="Roboto Light" panose="02000000000000000000" pitchFamily="2" charset="0"/>
                <a:ea typeface="Roboto Light" panose="02000000000000000000" pitchFamily="2" charset="0"/>
              </a:rPr>
              <a:t>Strategy Follows Structure: Developing Distinctive Skills</a:t>
            </a:r>
            <a:r>
              <a:rPr lang="en-US" sz="1200" dirty="0">
                <a:latin typeface="Roboto Light" charset="0"/>
                <a:ea typeface="Roboto Light" charset="0"/>
                <a:cs typeface="Roboto Light" charset="0"/>
              </a:rPr>
              <a:t>”, California Management Review)</a:t>
            </a:r>
          </a:p>
          <a:p>
            <a:pPr marL="228600" marR="0" lvl="0" indent="-228600" algn="l" defTabSz="914400" rtl="0" eaLnBrk="1" fontAlgn="auto" latinLnBrk="0" hangingPunct="0">
              <a:lnSpc>
                <a:spcPct val="100000"/>
              </a:lnSpc>
              <a:spcBef>
                <a:spcPts val="448"/>
              </a:spcBef>
              <a:spcAft>
                <a:spcPts val="0"/>
              </a:spcAft>
              <a:buClrTx/>
              <a:buSzTx/>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a:pPr>
            <a:r>
              <a:rPr lang="de-DE" sz="1200" b="0" i="0" u="none" strike="noStrike" baseline="0" dirty="0">
                <a:ln>
                  <a:noFill/>
                </a:ln>
                <a:solidFill>
                  <a:srgbClr val="000000"/>
                </a:solidFill>
                <a:effectLst/>
              </a:rPr>
              <a:t>Ein Beispiel für ein Werkzeug / </a:t>
            </a:r>
            <a:r>
              <a:rPr lang="de-DE" dirty="0"/>
              <a:t>Konzept zur Messung, Dokumentation und Steuerung der Aktivitäten eines Unternehmens</a:t>
            </a:r>
            <a:endParaRPr lang="de-DE" sz="1200" b="0" i="0" u="none" strike="noStrike" baseline="0" dirty="0">
              <a:ln>
                <a:noFill/>
              </a:ln>
              <a:solidFill>
                <a:srgbClr val="000000"/>
              </a:solidFill>
              <a:effectLst/>
            </a:endParaRPr>
          </a:p>
        </p:txBody>
      </p:sp>
    </p:spTree>
    <p:extLst>
      <p:ext uri="{BB962C8B-B14F-4D97-AF65-F5344CB8AC3E}">
        <p14:creationId xmlns:p14="http://schemas.microsoft.com/office/powerpoint/2010/main" val="2848939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86200" y="868680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fld id="{ACAD2E4F-1E85-4F57-B6A8-7D46EF233418}" type="slidenum">
              <a:rPr/>
              <a:t>9</a:t>
            </a:fld>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Slide Image Placeholder 2"/>
          <p:cNvSpPr>
            <a:spLocks noGrp="1" noRot="1" noChangeAspect="1" noResize="1"/>
          </p:cNvSpPr>
          <p:nvPr>
            <p:ph type="sldImg"/>
          </p:nvPr>
        </p:nvSpPr>
        <p:spPr>
          <a:xfrm>
            <a:off x="381000" y="685800"/>
            <a:ext cx="6096000" cy="3429000"/>
          </a:xfrm>
          <a:solidFill>
            <a:srgbClr val="729FCF"/>
          </a:solidFill>
          <a:ln w="25400">
            <a:solidFill>
              <a:srgbClr val="3465AF"/>
            </a:solidFill>
            <a:prstDash val="solid"/>
          </a:ln>
        </p:spPr>
      </p:sp>
      <p:sp>
        <p:nvSpPr>
          <p:cNvPr id="4" name="TextBox 3"/>
          <p:cNvSpPr txBox="1"/>
          <p:nvPr/>
        </p:nvSpPr>
        <p:spPr>
          <a:xfrm>
            <a:off x="914400" y="4343400"/>
            <a:ext cx="5029200" cy="4114800"/>
          </a:xfrm>
          <a:prstGeom prst="rect">
            <a:avLst/>
          </a:prstGeom>
          <a:noFill/>
          <a:ln>
            <a:noFill/>
          </a:ln>
        </p:spPr>
        <p:txBody>
          <a:bodyPr vert="horz" wrap="square" lIns="91440" tIns="45720" rIns="91440" bIns="45720" anchor="t" anchorCtr="0" compatLnSpc="1"/>
          <a:lstStyle>
            <a:defPPr lvl="0">
              <a:buNone/>
            </a:defPPr>
            <a:lvl1pPr lvl="0">
              <a:buNone/>
            </a:lvl1pPr>
            <a:lvl2pPr lvl="1">
              <a:buClr>
                <a:srgbClr val="000000"/>
              </a:buClr>
              <a:buSzPct val="100000"/>
              <a:buFont typeface="Times" pitchFamily="18"/>
              <a:buChar char="•"/>
            </a:lvl2pPr>
            <a:lvl3pPr lvl="2">
              <a:buClr>
                <a:srgbClr val="000000"/>
              </a:buClr>
              <a:buSzPct val="100000"/>
              <a:buFont typeface="Times" pitchFamily="18"/>
              <a:buChar char="•"/>
            </a:lvl3pPr>
            <a:lvl4pPr lvl="3">
              <a:buClr>
                <a:srgbClr val="000000"/>
              </a:buClr>
              <a:buSzPct val="100000"/>
              <a:buFont typeface="Times" pitchFamily="18"/>
              <a:buChar char="•"/>
            </a:lvl4pPr>
            <a:lvl5pPr lvl="4">
              <a:buClr>
                <a:srgbClr val="000000"/>
              </a:buClr>
              <a:buSzPct val="100000"/>
              <a:buFont typeface="Times" pitchFamily="18"/>
              <a:buChar char="•"/>
            </a:lvl5pPr>
            <a:lvl6pPr lvl="5">
              <a:buClr>
                <a:srgbClr val="000000"/>
              </a:buClr>
              <a:buSzPct val="100000"/>
              <a:buFont typeface="Times" pitchFamily="18"/>
              <a:buChar char="•"/>
            </a:lvl6pPr>
            <a:lvl7pPr lvl="6">
              <a:buClr>
                <a:srgbClr val="000000"/>
              </a:buClr>
              <a:buSzPct val="100000"/>
              <a:buFont typeface="Times" pitchFamily="18"/>
              <a:buChar char="•"/>
            </a:lvl7pPr>
            <a:lvl8pPr lvl="7">
              <a:buClr>
                <a:srgbClr val="000000"/>
              </a:buClr>
              <a:buSzPct val="100000"/>
              <a:buFont typeface="Times" pitchFamily="18"/>
              <a:buChar char="•"/>
            </a:lvl8pPr>
            <a:lvl9pPr lvl="8">
              <a:buClr>
                <a:srgbClr val="000000"/>
              </a:buClr>
              <a:buSzPct val="100000"/>
              <a:buFont typeface="Times" pitchFamily="18"/>
              <a:buChar char="•"/>
            </a:lvl9pPr>
          </a:lstStyle>
          <a:p>
            <a:pPr marL="0" marR="0" lvl="0" indent="0" algn="l" rtl="0" hangingPunct="0">
              <a:lnSpc>
                <a:spcPct val="100000"/>
              </a:lnSpc>
              <a:spcBef>
                <a:spcPts val="448"/>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5" name="Notizenplatzhalter 4"/>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5037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pPr lvl="0"/>
            <a:endParaRPr lang="de-DE"/>
          </a:p>
        </p:txBody>
      </p:sp>
      <p:sp>
        <p:nvSpPr>
          <p:cNvPr id="5" name="Footer Placeholder 4"/>
          <p:cNvSpPr>
            <a:spLocks noGrp="1"/>
          </p:cNvSpPr>
          <p:nvPr>
            <p:ph type="ftr" sz="quarter" idx="11"/>
          </p:nvPr>
        </p:nvSpPr>
        <p:spPr/>
        <p:txBody>
          <a:bodyPr/>
          <a:lstStyle/>
          <a:p>
            <a:pPr lvl="0"/>
            <a:endParaRPr lang="de-DE"/>
          </a:p>
        </p:txBody>
      </p:sp>
      <p:sp>
        <p:nvSpPr>
          <p:cNvPr id="6" name="Slide Number Placeholder 5"/>
          <p:cNvSpPr>
            <a:spLocks noGrp="1"/>
          </p:cNvSpPr>
          <p:nvPr>
            <p:ph type="sldNum" sz="quarter" idx="12"/>
          </p:nvPr>
        </p:nvSpPr>
        <p:spPr/>
        <p:txBody>
          <a:bodyPr/>
          <a:lstStyle/>
          <a:p>
            <a:pPr lvl="0"/>
            <a:fld id="{9137BE33-151C-4B84-8B42-BB9A511F4A14}" type="slidenum">
              <a:rPr/>
              <a:t>‹Nr.›</a:t>
            </a:fld>
            <a:endParaRPr lang="de-DE"/>
          </a:p>
        </p:txBody>
      </p:sp>
    </p:spTree>
    <p:extLst>
      <p:ext uri="{BB962C8B-B14F-4D97-AF65-F5344CB8AC3E}">
        <p14:creationId xmlns:p14="http://schemas.microsoft.com/office/powerpoint/2010/main" val="105701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de-DE"/>
          </a:p>
        </p:txBody>
      </p:sp>
      <p:sp>
        <p:nvSpPr>
          <p:cNvPr id="6" name="Footer Placeholder 5"/>
          <p:cNvSpPr>
            <a:spLocks noGrp="1"/>
          </p:cNvSpPr>
          <p:nvPr>
            <p:ph type="ftr" sz="quarter" idx="11"/>
          </p:nvPr>
        </p:nvSpPr>
        <p:spPr/>
        <p:txBody>
          <a:bodyPr/>
          <a:lstStyle/>
          <a:p>
            <a:pPr lvl="0"/>
            <a:endParaRPr lang="de-DE"/>
          </a:p>
        </p:txBody>
      </p:sp>
      <p:sp>
        <p:nvSpPr>
          <p:cNvPr id="7" name="Slide Number Placeholder 6"/>
          <p:cNvSpPr>
            <a:spLocks noGrp="1"/>
          </p:cNvSpPr>
          <p:nvPr>
            <p:ph type="sldNum" sz="quarter" idx="12"/>
          </p:nvPr>
        </p:nvSpPr>
        <p:spPr/>
        <p:txBody>
          <a:bodyPr/>
          <a:lstStyle/>
          <a:p>
            <a:pPr lvl="0"/>
            <a:fld id="{90E4DE86-8AB4-498B-8458-1603C0B502EC}" type="slidenum">
              <a:rPr/>
              <a:t>‹Nr.›</a:t>
            </a:fld>
            <a:endParaRPr lang="de-DE"/>
          </a:p>
        </p:txBody>
      </p:sp>
    </p:spTree>
    <p:extLst>
      <p:ext uri="{BB962C8B-B14F-4D97-AF65-F5344CB8AC3E}">
        <p14:creationId xmlns:p14="http://schemas.microsoft.com/office/powerpoint/2010/main" val="3473699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pPr lvl="0"/>
            <a:endParaRPr lang="de-DE"/>
          </a:p>
        </p:txBody>
      </p:sp>
      <p:sp>
        <p:nvSpPr>
          <p:cNvPr id="5" name="Footer Placeholder 4"/>
          <p:cNvSpPr>
            <a:spLocks noGrp="1"/>
          </p:cNvSpPr>
          <p:nvPr>
            <p:ph type="ftr" sz="quarter" idx="11"/>
          </p:nvPr>
        </p:nvSpPr>
        <p:spPr/>
        <p:txBody>
          <a:bodyPr/>
          <a:lstStyle/>
          <a:p>
            <a:pPr lvl="0"/>
            <a:endParaRPr lang="de-DE"/>
          </a:p>
        </p:txBody>
      </p:sp>
      <p:sp>
        <p:nvSpPr>
          <p:cNvPr id="6" name="Slide Number Placeholder 5"/>
          <p:cNvSpPr>
            <a:spLocks noGrp="1"/>
          </p:cNvSpPr>
          <p:nvPr>
            <p:ph type="sldNum" sz="quarter" idx="12"/>
          </p:nvPr>
        </p:nvSpPr>
        <p:spPr/>
        <p:txBody>
          <a:bodyPr/>
          <a:lstStyle/>
          <a:p>
            <a:pPr lvl="0"/>
            <a:fld id="{B955298B-C855-4CCE-8E4D-1AD6E7EF4273}" type="slidenum">
              <a:rPr/>
              <a:t>‹Nr.›</a:t>
            </a:fld>
            <a:endParaRPr lang="de-DE"/>
          </a:p>
        </p:txBody>
      </p:sp>
    </p:spTree>
    <p:extLst>
      <p:ext uri="{BB962C8B-B14F-4D97-AF65-F5344CB8AC3E}">
        <p14:creationId xmlns:p14="http://schemas.microsoft.com/office/powerpoint/2010/main" val="1095025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3051"/>
            <a:ext cx="2743200" cy="56864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09600" y="273051"/>
            <a:ext cx="8026400" cy="5686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pPr lvl="0"/>
            <a:endParaRPr lang="de-DE"/>
          </a:p>
        </p:txBody>
      </p:sp>
      <p:sp>
        <p:nvSpPr>
          <p:cNvPr id="5" name="Footer Placeholder 4"/>
          <p:cNvSpPr>
            <a:spLocks noGrp="1"/>
          </p:cNvSpPr>
          <p:nvPr>
            <p:ph type="ftr" sz="quarter" idx="11"/>
          </p:nvPr>
        </p:nvSpPr>
        <p:spPr/>
        <p:txBody>
          <a:bodyPr/>
          <a:lstStyle/>
          <a:p>
            <a:pPr lvl="0"/>
            <a:endParaRPr lang="de-DE"/>
          </a:p>
        </p:txBody>
      </p:sp>
      <p:sp>
        <p:nvSpPr>
          <p:cNvPr id="6" name="Slide Number Placeholder 5"/>
          <p:cNvSpPr>
            <a:spLocks noGrp="1"/>
          </p:cNvSpPr>
          <p:nvPr>
            <p:ph type="sldNum" sz="quarter" idx="12"/>
          </p:nvPr>
        </p:nvSpPr>
        <p:spPr/>
        <p:txBody>
          <a:bodyPr/>
          <a:lstStyle/>
          <a:p>
            <a:pPr lvl="0"/>
            <a:fld id="{02E3194C-5C8A-46BE-8239-7837D768034B}" type="slidenum">
              <a:rPr/>
              <a:t>‹Nr.›</a:t>
            </a:fld>
            <a:endParaRPr lang="de-DE"/>
          </a:p>
        </p:txBody>
      </p:sp>
    </p:spTree>
    <p:extLst>
      <p:ext uri="{BB962C8B-B14F-4D97-AF65-F5344CB8AC3E}">
        <p14:creationId xmlns:p14="http://schemas.microsoft.com/office/powerpoint/2010/main" val="190774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pPr lvl="0"/>
            <a:endParaRPr lang="de-DE"/>
          </a:p>
        </p:txBody>
      </p:sp>
      <p:sp>
        <p:nvSpPr>
          <p:cNvPr id="5" name="Footer Placeholder 4"/>
          <p:cNvSpPr>
            <a:spLocks noGrp="1"/>
          </p:cNvSpPr>
          <p:nvPr>
            <p:ph type="ftr" sz="quarter" idx="11"/>
          </p:nvPr>
        </p:nvSpPr>
        <p:spPr/>
        <p:txBody>
          <a:bodyPr/>
          <a:lstStyle/>
          <a:p>
            <a:pPr lvl="0"/>
            <a:endParaRPr lang="de-DE"/>
          </a:p>
        </p:txBody>
      </p:sp>
      <p:sp>
        <p:nvSpPr>
          <p:cNvPr id="6" name="Slide Number Placeholder 5"/>
          <p:cNvSpPr>
            <a:spLocks noGrp="1"/>
          </p:cNvSpPr>
          <p:nvPr>
            <p:ph type="sldNum" sz="quarter" idx="12"/>
          </p:nvPr>
        </p:nvSpPr>
        <p:spPr/>
        <p:txBody>
          <a:bodyPr/>
          <a:lstStyle/>
          <a:p>
            <a:pPr lvl="0"/>
            <a:fld id="{277A9196-6A57-4EEF-AA11-F75D324487ED}" type="slidenum">
              <a:rPr/>
              <a:t>‹Nr.›</a:t>
            </a:fld>
            <a:endParaRPr lang="de-DE"/>
          </a:p>
        </p:txBody>
      </p:sp>
    </p:spTree>
    <p:extLst>
      <p:ext uri="{BB962C8B-B14F-4D97-AF65-F5344CB8AC3E}">
        <p14:creationId xmlns:p14="http://schemas.microsoft.com/office/powerpoint/2010/main" val="337268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de-DE"/>
          </a:p>
        </p:txBody>
      </p:sp>
      <p:sp>
        <p:nvSpPr>
          <p:cNvPr id="5" name="Footer Placeholder 4"/>
          <p:cNvSpPr>
            <a:spLocks noGrp="1"/>
          </p:cNvSpPr>
          <p:nvPr>
            <p:ph type="ftr" sz="quarter" idx="11"/>
          </p:nvPr>
        </p:nvSpPr>
        <p:spPr/>
        <p:txBody>
          <a:bodyPr/>
          <a:lstStyle/>
          <a:p>
            <a:pPr lvl="0"/>
            <a:endParaRPr lang="de-DE"/>
          </a:p>
        </p:txBody>
      </p:sp>
      <p:sp>
        <p:nvSpPr>
          <p:cNvPr id="6" name="Slide Number Placeholder 5"/>
          <p:cNvSpPr>
            <a:spLocks noGrp="1"/>
          </p:cNvSpPr>
          <p:nvPr>
            <p:ph type="sldNum" sz="quarter" idx="12"/>
          </p:nvPr>
        </p:nvSpPr>
        <p:spPr/>
        <p:txBody>
          <a:bodyPr/>
          <a:lstStyle/>
          <a:p>
            <a:pPr lvl="0"/>
            <a:fld id="{A56D945C-32D1-4C53-8BB3-929F2E7C905E}" type="slidenum">
              <a:rPr/>
              <a:t>‹Nr.›</a:t>
            </a:fld>
            <a:endParaRPr lang="de-DE"/>
          </a:p>
        </p:txBody>
      </p:sp>
    </p:spTree>
    <p:extLst>
      <p:ext uri="{BB962C8B-B14F-4D97-AF65-F5344CB8AC3E}">
        <p14:creationId xmlns:p14="http://schemas.microsoft.com/office/powerpoint/2010/main" val="3942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914400" y="1981201"/>
            <a:ext cx="5080000"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97600" y="1981201"/>
            <a:ext cx="5080000" cy="397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pPr lvl="0"/>
            <a:endParaRPr lang="de-DE"/>
          </a:p>
        </p:txBody>
      </p:sp>
      <p:sp>
        <p:nvSpPr>
          <p:cNvPr id="6" name="Footer Placeholder 5"/>
          <p:cNvSpPr>
            <a:spLocks noGrp="1"/>
          </p:cNvSpPr>
          <p:nvPr>
            <p:ph type="ftr" sz="quarter" idx="11"/>
          </p:nvPr>
        </p:nvSpPr>
        <p:spPr/>
        <p:txBody>
          <a:bodyPr/>
          <a:lstStyle/>
          <a:p>
            <a:pPr lvl="0"/>
            <a:endParaRPr lang="de-DE"/>
          </a:p>
        </p:txBody>
      </p:sp>
      <p:sp>
        <p:nvSpPr>
          <p:cNvPr id="7" name="Slide Number Placeholder 6"/>
          <p:cNvSpPr>
            <a:spLocks noGrp="1"/>
          </p:cNvSpPr>
          <p:nvPr>
            <p:ph type="sldNum" sz="quarter" idx="12"/>
          </p:nvPr>
        </p:nvSpPr>
        <p:spPr/>
        <p:txBody>
          <a:bodyPr/>
          <a:lstStyle/>
          <a:p>
            <a:pPr lvl="0"/>
            <a:fld id="{6218000D-DBA4-436B-B641-9C3C5F214B0F}" type="slidenum">
              <a:rPr/>
              <a:t>‹Nr.›</a:t>
            </a:fld>
            <a:endParaRPr lang="de-DE"/>
          </a:p>
        </p:txBody>
      </p:sp>
    </p:spTree>
    <p:extLst>
      <p:ext uri="{BB962C8B-B14F-4D97-AF65-F5344CB8AC3E}">
        <p14:creationId xmlns:p14="http://schemas.microsoft.com/office/powerpoint/2010/main" val="86393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pPr lvl="0"/>
            <a:endParaRPr lang="de-DE"/>
          </a:p>
        </p:txBody>
      </p:sp>
      <p:sp>
        <p:nvSpPr>
          <p:cNvPr id="8" name="Footer Placeholder 7"/>
          <p:cNvSpPr>
            <a:spLocks noGrp="1"/>
          </p:cNvSpPr>
          <p:nvPr>
            <p:ph type="ftr" sz="quarter" idx="11"/>
          </p:nvPr>
        </p:nvSpPr>
        <p:spPr/>
        <p:txBody>
          <a:bodyPr/>
          <a:lstStyle/>
          <a:p>
            <a:pPr lvl="0"/>
            <a:endParaRPr lang="de-DE"/>
          </a:p>
        </p:txBody>
      </p:sp>
      <p:sp>
        <p:nvSpPr>
          <p:cNvPr id="9" name="Slide Number Placeholder 8"/>
          <p:cNvSpPr>
            <a:spLocks noGrp="1"/>
          </p:cNvSpPr>
          <p:nvPr>
            <p:ph type="sldNum" sz="quarter" idx="12"/>
          </p:nvPr>
        </p:nvSpPr>
        <p:spPr/>
        <p:txBody>
          <a:bodyPr/>
          <a:lstStyle/>
          <a:p>
            <a:pPr lvl="0"/>
            <a:fld id="{A43C5D25-B72F-489F-A2E5-F2C8071D88BD}" type="slidenum">
              <a:rPr/>
              <a:t>‹Nr.›</a:t>
            </a:fld>
            <a:endParaRPr lang="de-DE"/>
          </a:p>
        </p:txBody>
      </p:sp>
    </p:spTree>
    <p:extLst>
      <p:ext uri="{BB962C8B-B14F-4D97-AF65-F5344CB8AC3E}">
        <p14:creationId xmlns:p14="http://schemas.microsoft.com/office/powerpoint/2010/main" val="141577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336E7B">
                <a:alpha val="14902"/>
              </a:srgbClr>
            </a:gs>
            <a:gs pos="74000">
              <a:srgbClr val="336E7B">
                <a:alpha val="20000"/>
              </a:srgbClr>
            </a:gs>
            <a:gs pos="83000">
              <a:srgbClr val="336E7B">
                <a:alpha val="9804"/>
              </a:srgbClr>
            </a:gs>
            <a:gs pos="100000">
              <a:srgbClr val="336E7B">
                <a:alpha val="14902"/>
              </a:srgb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pPr lvl="0"/>
            <a:endParaRPr lang="de-DE"/>
          </a:p>
        </p:txBody>
      </p:sp>
      <p:sp>
        <p:nvSpPr>
          <p:cNvPr id="4" name="Footer Placeholder 3"/>
          <p:cNvSpPr>
            <a:spLocks noGrp="1"/>
          </p:cNvSpPr>
          <p:nvPr>
            <p:ph type="ftr" sz="quarter" idx="11"/>
          </p:nvPr>
        </p:nvSpPr>
        <p:spPr/>
        <p:txBody>
          <a:bodyPr/>
          <a:lstStyle/>
          <a:p>
            <a:pPr lvl="0"/>
            <a:endParaRPr lang="de-DE"/>
          </a:p>
        </p:txBody>
      </p:sp>
      <p:sp>
        <p:nvSpPr>
          <p:cNvPr id="5" name="Slide Number Placeholder 4"/>
          <p:cNvSpPr>
            <a:spLocks noGrp="1"/>
          </p:cNvSpPr>
          <p:nvPr>
            <p:ph type="sldNum" sz="quarter" idx="12"/>
          </p:nvPr>
        </p:nvSpPr>
        <p:spPr/>
        <p:txBody>
          <a:bodyPr/>
          <a:lstStyle/>
          <a:p>
            <a:pPr lvl="0"/>
            <a:fld id="{A9FED560-D9D7-478E-9EB4-CC870DEA9E25}" type="slidenum">
              <a:rPr/>
              <a:t>‹Nr.›</a:t>
            </a:fld>
            <a:endParaRPr lang="de-DE"/>
          </a:p>
        </p:txBody>
      </p:sp>
    </p:spTree>
    <p:extLst>
      <p:ext uri="{BB962C8B-B14F-4D97-AF65-F5344CB8AC3E}">
        <p14:creationId xmlns:p14="http://schemas.microsoft.com/office/powerpoint/2010/main" val="172853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p:cNvSpPr txBox="1"/>
          <p:nvPr userDrawn="1"/>
        </p:nvSpPr>
        <p:spPr>
          <a:xfrm>
            <a:off x="281358" y="6453336"/>
            <a:ext cx="69127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noProof="0" dirty="0" err="1">
                <a:solidFill>
                  <a:srgbClr val="646464"/>
                </a:solidFill>
                <a:latin typeface="Roboto" charset="0"/>
                <a:ea typeface="Roboto" charset="0"/>
                <a:cs typeface="Roboto" charset="0"/>
              </a:rPr>
              <a:t>LeanLiveStreamingDays</a:t>
            </a:r>
            <a:r>
              <a:rPr lang="en-US" sz="1200" b="0" i="0" baseline="0" noProof="0" dirty="0">
                <a:solidFill>
                  <a:srgbClr val="646464"/>
                </a:solidFill>
                <a:latin typeface="Roboto" charset="0"/>
                <a:ea typeface="Roboto" charset="0"/>
                <a:cs typeface="Roboto" charset="0"/>
              </a:rPr>
              <a:t>, </a:t>
            </a:r>
            <a:r>
              <a:rPr lang="en-US" sz="1200" b="0" i="0" baseline="0" noProof="0" dirty="0" err="1">
                <a:solidFill>
                  <a:srgbClr val="646464"/>
                </a:solidFill>
                <a:latin typeface="Roboto" charset="0"/>
                <a:ea typeface="Roboto" charset="0"/>
                <a:cs typeface="Roboto" charset="0"/>
              </a:rPr>
              <a:t>Mittwoch</a:t>
            </a:r>
            <a:r>
              <a:rPr lang="en-US" sz="1200" b="0" i="0" baseline="0" noProof="0" dirty="0">
                <a:solidFill>
                  <a:srgbClr val="646464"/>
                </a:solidFill>
                <a:latin typeface="Roboto" charset="0"/>
                <a:ea typeface="Roboto" charset="0"/>
                <a:cs typeface="Roboto" charset="0"/>
              </a:rPr>
              <a:t> 01. </a:t>
            </a:r>
            <a:r>
              <a:rPr lang="en-US" sz="1200" b="0" i="0" baseline="0" noProof="0" dirty="0" err="1">
                <a:solidFill>
                  <a:srgbClr val="646464"/>
                </a:solidFill>
                <a:latin typeface="Roboto" charset="0"/>
                <a:ea typeface="Roboto" charset="0"/>
                <a:cs typeface="Roboto" charset="0"/>
              </a:rPr>
              <a:t>Juli</a:t>
            </a:r>
            <a:r>
              <a:rPr lang="en-US" sz="1200" b="0" i="0" baseline="0" noProof="0" dirty="0">
                <a:solidFill>
                  <a:srgbClr val="646464"/>
                </a:solidFill>
                <a:latin typeface="Roboto" charset="0"/>
                <a:ea typeface="Roboto" charset="0"/>
                <a:cs typeface="Roboto" charset="0"/>
              </a:rPr>
              <a:t> - 14:00 </a:t>
            </a:r>
            <a:r>
              <a:rPr lang="en-US" sz="1200" b="0" i="0" baseline="0" noProof="0" dirty="0" err="1">
                <a:solidFill>
                  <a:srgbClr val="646464"/>
                </a:solidFill>
                <a:latin typeface="Roboto" charset="0"/>
                <a:ea typeface="Roboto" charset="0"/>
                <a:cs typeface="Roboto" charset="0"/>
              </a:rPr>
              <a:t>Uhr</a:t>
            </a:r>
            <a:endParaRPr lang="en-US" sz="1200" b="0" i="0" baseline="0" noProof="0" dirty="0">
              <a:solidFill>
                <a:srgbClr val="646464"/>
              </a:solidFill>
              <a:latin typeface="Roboto" charset="0"/>
              <a:ea typeface="Roboto" charset="0"/>
              <a:cs typeface="Roboto" charset="0"/>
            </a:endParaRPr>
          </a:p>
        </p:txBody>
      </p:sp>
    </p:spTree>
    <p:extLst>
      <p:ext uri="{BB962C8B-B14F-4D97-AF65-F5344CB8AC3E}">
        <p14:creationId xmlns:p14="http://schemas.microsoft.com/office/powerpoint/2010/main" val="56425639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p:cNvSpPr txBox="1"/>
          <p:nvPr userDrawn="1"/>
        </p:nvSpPr>
        <p:spPr>
          <a:xfrm>
            <a:off x="527381" y="6464370"/>
            <a:ext cx="6912768" cy="276999"/>
          </a:xfrm>
          <a:prstGeom prst="rect">
            <a:avLst/>
          </a:prstGeom>
          <a:noFill/>
        </p:spPr>
        <p:txBody>
          <a:bodyPr wrap="square" rtlCol="0">
            <a:spAutoFit/>
          </a:bodyPr>
          <a:lstStyle/>
          <a:p>
            <a:r>
              <a:rPr lang="de-DE" sz="1200" b="0" i="0">
                <a:solidFill>
                  <a:srgbClr val="646464"/>
                </a:solidFill>
                <a:latin typeface="Roboto" charset="0"/>
                <a:ea typeface="Roboto" charset="0"/>
                <a:cs typeface="Roboto" charset="0"/>
              </a:rPr>
              <a:t>@</a:t>
            </a:r>
            <a:r>
              <a:rPr lang="de-DE" sz="1200" b="0" i="0" err="1">
                <a:solidFill>
                  <a:srgbClr val="646464"/>
                </a:solidFill>
                <a:latin typeface="Roboto" charset="0"/>
                <a:ea typeface="Roboto" charset="0"/>
                <a:cs typeface="Roboto" charset="0"/>
              </a:rPr>
              <a:t>flowmotor</a:t>
            </a:r>
            <a:r>
              <a:rPr lang="de-DE" sz="1200" b="0" i="0" baseline="0">
                <a:solidFill>
                  <a:srgbClr val="646464"/>
                </a:solidFill>
                <a:latin typeface="Roboto" charset="0"/>
                <a:ea typeface="Roboto" charset="0"/>
                <a:cs typeface="Roboto" charset="0"/>
              </a:rPr>
              <a:t> :: Vancouver, 17 </a:t>
            </a:r>
            <a:r>
              <a:rPr lang="de-DE" sz="1200" b="0" i="0" baseline="0" err="1">
                <a:solidFill>
                  <a:srgbClr val="646464"/>
                </a:solidFill>
                <a:latin typeface="Roboto" charset="0"/>
                <a:ea typeface="Roboto" charset="0"/>
                <a:cs typeface="Roboto" charset="0"/>
              </a:rPr>
              <a:t>October</a:t>
            </a:r>
            <a:r>
              <a:rPr lang="de-DE" sz="1200" b="0" i="0" baseline="0">
                <a:solidFill>
                  <a:srgbClr val="646464"/>
                </a:solidFill>
                <a:latin typeface="Roboto" charset="0"/>
                <a:ea typeface="Roboto" charset="0"/>
                <a:cs typeface="Roboto" charset="0"/>
              </a:rPr>
              <a:t> 2019</a:t>
            </a:r>
            <a:endParaRPr lang="de-DE" sz="1200" b="0" i="0">
              <a:solidFill>
                <a:srgbClr val="646464"/>
              </a:solidFill>
              <a:latin typeface="Roboto" charset="0"/>
              <a:ea typeface="Roboto" charset="0"/>
              <a:cs typeface="Roboto" charset="0"/>
            </a:endParaRPr>
          </a:p>
        </p:txBody>
      </p:sp>
      <p:pic>
        <p:nvPicPr>
          <p:cNvPr id="4" name="Bild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50" y="6491402"/>
            <a:ext cx="375477" cy="229041"/>
          </a:xfrm>
          <a:prstGeom prst="rect">
            <a:avLst/>
          </a:prstGeom>
        </p:spPr>
      </p:pic>
      <p:sp>
        <p:nvSpPr>
          <p:cNvPr id="2" name="Multiplizieren 1">
            <a:extLst>
              <a:ext uri="{FF2B5EF4-FFF2-40B4-BE49-F238E27FC236}">
                <a16:creationId xmlns:a16="http://schemas.microsoft.com/office/drawing/2014/main" id="{B5CC7DDD-DD05-114A-9F1D-ABB947C7EAB7}"/>
              </a:ext>
            </a:extLst>
          </p:cNvPr>
          <p:cNvSpPr/>
          <p:nvPr userDrawn="1"/>
        </p:nvSpPr>
        <p:spPr>
          <a:xfrm>
            <a:off x="3359696" y="847368"/>
            <a:ext cx="5760640" cy="5760640"/>
          </a:xfrm>
          <a:prstGeom prst="mathMultiply">
            <a:avLst/>
          </a:prstGeom>
          <a:solidFill>
            <a:srgbClr val="C00000">
              <a:alpha val="21000"/>
            </a:srgbClr>
          </a:solidFill>
          <a:ln>
            <a:solidFill>
              <a:srgbClr val="FFC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F2183BAC-8451-FA4C-B6C1-31AE03CC29D8}"/>
              </a:ext>
            </a:extLst>
          </p:cNvPr>
          <p:cNvSpPr txBox="1"/>
          <p:nvPr userDrawn="1"/>
        </p:nvSpPr>
        <p:spPr>
          <a:xfrm>
            <a:off x="8040216" y="775737"/>
            <a:ext cx="3616696" cy="276999"/>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a:latin typeface="Roboto Light" panose="02000000000000000000" pitchFamily="2" charset="0"/>
                <a:ea typeface="Roboto Light" panose="02000000000000000000" pitchFamily="2" charset="0"/>
              </a:rPr>
              <a:t>Execute </a:t>
            </a:r>
            <a:r>
              <a:rPr lang="de-DE" sz="1200" b="0" i="0" err="1">
                <a:latin typeface="Roboto Light" panose="02000000000000000000" pitchFamily="2" charset="0"/>
                <a:ea typeface="Roboto Light" panose="02000000000000000000" pitchFamily="2" charset="0"/>
              </a:rPr>
              <a:t>your</a:t>
            </a:r>
            <a:r>
              <a:rPr lang="de-DE" sz="1200" b="0" i="0">
                <a:latin typeface="Roboto Light" panose="02000000000000000000" pitchFamily="2" charset="0"/>
                <a:ea typeface="Roboto Light" panose="02000000000000000000" pitchFamily="2" charset="0"/>
              </a:rPr>
              <a:t> </a:t>
            </a:r>
            <a:r>
              <a:rPr lang="de-DE" sz="1200" b="0" i="0" err="1">
                <a:latin typeface="Roboto Light" panose="02000000000000000000" pitchFamily="2" charset="0"/>
                <a:ea typeface="Roboto Light" panose="02000000000000000000" pitchFamily="2" charset="0"/>
              </a:rPr>
              <a:t>strategy</a:t>
            </a:r>
            <a:r>
              <a:rPr lang="de-DE" sz="1200" b="0" i="0">
                <a:latin typeface="Roboto Light" panose="02000000000000000000" pitchFamily="2" charset="0"/>
                <a:ea typeface="Roboto Light" panose="02000000000000000000" pitchFamily="2" charset="0"/>
              </a:rPr>
              <a:t> </a:t>
            </a:r>
            <a:r>
              <a:rPr lang="de-DE" sz="1200" b="0" i="0" err="1">
                <a:latin typeface="Roboto Light" panose="02000000000000000000" pitchFamily="2" charset="0"/>
                <a:ea typeface="Roboto Light" panose="02000000000000000000" pitchFamily="2" charset="0"/>
              </a:rPr>
              <a:t>with</a:t>
            </a:r>
            <a:r>
              <a:rPr lang="de-DE" sz="1200" b="0" i="0">
                <a:latin typeface="Roboto Light" panose="02000000000000000000" pitchFamily="2" charset="0"/>
                <a:ea typeface="Roboto Light" panose="02000000000000000000" pitchFamily="2" charset="0"/>
              </a:rPr>
              <a:t> agile </a:t>
            </a:r>
            <a:r>
              <a:rPr lang="de-DE" sz="1200" b="0" i="0" err="1">
                <a:latin typeface="Roboto Light" panose="02000000000000000000" pitchFamily="2" charset="0"/>
                <a:ea typeface="Roboto Light" panose="02000000000000000000" pitchFamily="2" charset="0"/>
              </a:rPr>
              <a:t>and</a:t>
            </a:r>
            <a:r>
              <a:rPr lang="de-DE" sz="1200" b="0" i="0">
                <a:latin typeface="Roboto Light" panose="02000000000000000000" pitchFamily="2" charset="0"/>
                <a:ea typeface="Roboto Light" panose="02000000000000000000" pitchFamily="2" charset="0"/>
              </a:rPr>
              <a:t> </a:t>
            </a:r>
            <a:r>
              <a:rPr lang="de-DE" sz="1200" b="0" i="0" err="1">
                <a:latin typeface="Roboto Light" panose="02000000000000000000" pitchFamily="2" charset="0"/>
                <a:ea typeface="Roboto Light" panose="02000000000000000000" pitchFamily="2" charset="0"/>
              </a:rPr>
              <a:t>lean</a:t>
            </a:r>
            <a:r>
              <a:rPr lang="de-DE" sz="1200" b="0" i="0">
                <a:latin typeface="Roboto Light" panose="02000000000000000000" pitchFamily="2" charset="0"/>
                <a:ea typeface="Roboto Light" panose="02000000000000000000" pitchFamily="2" charset="0"/>
              </a:rPr>
              <a:t> </a:t>
            </a:r>
            <a:r>
              <a:rPr lang="de-DE" sz="1200" b="0" i="0" err="1">
                <a:latin typeface="Roboto Light" panose="02000000000000000000" pitchFamily="2" charset="0"/>
                <a:ea typeface="Roboto Light" panose="02000000000000000000" pitchFamily="2" charset="0"/>
              </a:rPr>
              <a:t>principles</a:t>
            </a:r>
            <a:endParaRPr lang="de-DE" b="0" i="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630631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de-DE"/>
          </a:p>
        </p:txBody>
      </p:sp>
      <p:sp>
        <p:nvSpPr>
          <p:cNvPr id="6" name="Footer Placeholder 5"/>
          <p:cNvSpPr>
            <a:spLocks noGrp="1"/>
          </p:cNvSpPr>
          <p:nvPr>
            <p:ph type="ftr" sz="quarter" idx="11"/>
          </p:nvPr>
        </p:nvSpPr>
        <p:spPr/>
        <p:txBody>
          <a:bodyPr/>
          <a:lstStyle/>
          <a:p>
            <a:pPr lvl="0"/>
            <a:endParaRPr lang="de-DE"/>
          </a:p>
        </p:txBody>
      </p:sp>
      <p:sp>
        <p:nvSpPr>
          <p:cNvPr id="7" name="Slide Number Placeholder 6"/>
          <p:cNvSpPr>
            <a:spLocks noGrp="1"/>
          </p:cNvSpPr>
          <p:nvPr>
            <p:ph type="sldNum" sz="quarter" idx="12"/>
          </p:nvPr>
        </p:nvSpPr>
        <p:spPr/>
        <p:txBody>
          <a:bodyPr/>
          <a:lstStyle/>
          <a:p>
            <a:pPr lvl="0"/>
            <a:fld id="{6CF5B789-C02F-4606-937E-EA09883D91F9}" type="slidenum">
              <a:rPr/>
              <a:t>‹Nr.›</a:t>
            </a:fld>
            <a:endParaRPr lang="de-DE"/>
          </a:p>
        </p:txBody>
      </p:sp>
    </p:spTree>
    <p:extLst>
      <p:ext uri="{BB962C8B-B14F-4D97-AF65-F5344CB8AC3E}">
        <p14:creationId xmlns:p14="http://schemas.microsoft.com/office/powerpoint/2010/main" val="302834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304800" y="1066680"/>
            <a:ext cx="11582400" cy="152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EFEEEF"/>
          </a:solidFill>
          <a:ln>
            <a:noFill/>
            <a:prstDash val="solid"/>
          </a:ln>
        </p:spPr>
        <p:txBody>
          <a:bodyPr vert="horz" wrap="none" lIns="90000" tIns="46800" rIns="90000" bIns="46800" anchor="ctr" anchorCtr="0" compatLnSpc="1"/>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3" name="Text Placeholder 2"/>
          <p:cNvSpPr txBox="1">
            <a:spLocks noGrp="1"/>
          </p:cNvSpPr>
          <p:nvPr>
            <p:ph type="body" idx="1"/>
          </p:nvPr>
        </p:nvSpPr>
        <p:spPr>
          <a:xfrm>
            <a:off x="914399" y="1981080"/>
            <a:ext cx="10363200" cy="3977640"/>
          </a:xfrm>
          <a:prstGeom prst="rect">
            <a:avLst/>
          </a:prstGeom>
          <a:noFill/>
          <a:ln>
            <a:noFill/>
          </a:ln>
        </p:spPr>
        <p:txBody>
          <a:bodyPr vert="horz" lIns="90000" tIns="46800" rIns="90000" bIns="46800" anchor="t" anchorCtr="0" compatLnSpc="1"/>
          <a:lstStyle>
            <a:defPPr marL="342720" marR="0" lvl="0" indent="-342720" algn="l" rtl="0" hangingPunct="0">
              <a:lnSpc>
                <a:spcPct val="100000"/>
              </a:lnSpc>
              <a:spcBef>
                <a:spcPts val="799"/>
              </a:spcBef>
              <a:spcAft>
                <a:spcPts val="0"/>
              </a:spcAft>
              <a:buClr>
                <a:srgbClr val="000000"/>
              </a:buClr>
              <a:buSzPct val="100000"/>
              <a:buFont typeface="Times" pitchFamily="18"/>
              <a:buNone/>
              <a:tabLst>
                <a:tab pos="571320" algn="l"/>
                <a:tab pos="1485719" algn="l"/>
                <a:tab pos="2400119" algn="l"/>
                <a:tab pos="3314519" algn="l"/>
                <a:tab pos="4228919" algn="l"/>
                <a:tab pos="5143320" algn="l"/>
                <a:tab pos="6057720" algn="l"/>
                <a:tab pos="6972120" algn="l"/>
                <a:tab pos="7886520" algn="l"/>
                <a:tab pos="8800920" algn="l"/>
                <a:tab pos="9715320" algn="l"/>
              </a:tabLst>
              <a:defRPr lang="de-DE" sz="1600" b="0" i="0" u="none" strike="noStrike" baseline="0">
                <a:ln>
                  <a:noFill/>
                </a:ln>
                <a:solidFill>
                  <a:srgbClr val="808080"/>
                </a:solidFill>
              </a:defRPr>
            </a:defPPr>
            <a:lvl1pPr marL="342720" marR="0" lvl="0" indent="-342720" algn="l" rtl="0" hangingPunct="0">
              <a:lnSpc>
                <a:spcPct val="100000"/>
              </a:lnSpc>
              <a:spcBef>
                <a:spcPts val="799"/>
              </a:spcBef>
              <a:spcAft>
                <a:spcPts val="0"/>
              </a:spcAft>
              <a:buClr>
                <a:srgbClr val="000000"/>
              </a:buClr>
              <a:buSzPct val="100000"/>
              <a:buFont typeface="Times" pitchFamily="18"/>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de-DE" sz="1600" b="0" i="0" u="none" strike="noStrike" baseline="0">
                <a:ln>
                  <a:noFill/>
                </a:ln>
                <a:solidFill>
                  <a:srgbClr val="808080"/>
                </a:solidFill>
              </a:defRPr>
            </a:lvl1pPr>
            <a:lvl2pPr marL="742680" marR="0" lvl="1" indent="-285480" algn="l" rtl="0" hangingPunct="0">
              <a:lnSpc>
                <a:spcPct val="100000"/>
              </a:lnSpc>
              <a:spcBef>
                <a:spcPts val="697"/>
              </a:spcBef>
              <a:spcAft>
                <a:spcPts val="0"/>
              </a:spcAft>
              <a:buClr>
                <a:srgbClr val="000000"/>
              </a:buClr>
              <a:buSzPct val="100000"/>
              <a:buFont typeface="Times" pitchFamily="18"/>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de-DE" sz="1400" b="0" i="0" u="none" strike="noStrike" baseline="0">
                <a:ln>
                  <a:noFill/>
                </a:ln>
                <a:solidFill>
                  <a:srgbClr val="808080"/>
                </a:solidFill>
              </a:defRPr>
            </a:lvl2pPr>
            <a:lvl3pPr marL="1143000" marR="0" lvl="2" indent="-228600" algn="l" rtl="0" hangingPunct="0">
              <a:lnSpc>
                <a:spcPct val="100000"/>
              </a:lnSpc>
              <a:spcBef>
                <a:spcPts val="598"/>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 pos="8915399" algn="l"/>
              </a:tabLst>
              <a:defRPr lang="de-DE" sz="2400" b="0" i="0" u="none" strike="noStrike" baseline="0">
                <a:ln>
                  <a:noFill/>
                </a:ln>
                <a:solidFill>
                  <a:srgbClr val="000000"/>
                </a:solidFill>
              </a:defRPr>
            </a:lvl3pPr>
            <a:lvl4pPr marL="1600199" marR="0" lvl="3" indent="-228600" algn="l" rtl="0" hangingPunct="0">
              <a:lnSpc>
                <a:spcPct val="100000"/>
              </a:lnSpc>
              <a:spcBef>
                <a:spcPts val="499"/>
              </a:spcBef>
              <a:spcAft>
                <a:spcPts val="0"/>
              </a:spcAft>
              <a:buClr>
                <a:srgbClr val="000000"/>
              </a:buClr>
              <a:buSzPct val="100000"/>
              <a:buFont typeface="Times" pitchFamily="18"/>
              <a:buChar char="–"/>
              <a:tabLst>
                <a:tab pos="228600" algn="l"/>
                <a:tab pos="1143000" algn="l"/>
                <a:tab pos="2057400" algn="l"/>
                <a:tab pos="2971800" algn="l"/>
                <a:tab pos="3886200" algn="l"/>
                <a:tab pos="4800600" algn="l"/>
                <a:tab pos="5715000" algn="l"/>
                <a:tab pos="6629400" algn="l"/>
                <a:tab pos="7543799" algn="l"/>
                <a:tab pos="8458200" algn="l"/>
              </a:tabLst>
              <a:defRPr lang="de-DE" sz="2000" b="0" i="0" u="none" strike="noStrike" baseline="0">
                <a:ln>
                  <a:noFill/>
                </a:ln>
                <a:solidFill>
                  <a:srgbClr val="000000"/>
                </a:solidFill>
              </a:defRPr>
            </a:lvl4pPr>
            <a:lvl5pPr marL="2057400" marR="0" lvl="4"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de-DE" sz="2000" b="0" i="0" u="none" strike="noStrike" baseline="0">
                <a:ln>
                  <a:noFill/>
                </a:ln>
                <a:solidFill>
                  <a:srgbClr val="000000"/>
                </a:solidFill>
              </a:defRPr>
            </a:lvl5pPr>
            <a:lvl6pPr marL="2057400" marR="0" lvl="5"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de-DE" sz="2000" b="0" i="0" u="none" strike="noStrike" baseline="0">
                <a:ln>
                  <a:noFill/>
                </a:ln>
                <a:solidFill>
                  <a:srgbClr val="000000"/>
                </a:solidFill>
              </a:defRPr>
            </a:lvl6pPr>
            <a:lvl7pPr marL="2057400" marR="0" lvl="6"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de-DE" sz="2000" b="0" i="0" u="none" strike="noStrike" baseline="0">
                <a:ln>
                  <a:noFill/>
                </a:ln>
                <a:solidFill>
                  <a:srgbClr val="000000"/>
                </a:solidFill>
              </a:defRPr>
            </a:lvl7pPr>
            <a:lvl8pPr marL="2057400" marR="0" lvl="7"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de-DE" sz="2000" b="0" i="0" u="none" strike="noStrike" baseline="0">
                <a:ln>
                  <a:noFill/>
                </a:ln>
                <a:solidFill>
                  <a:srgbClr val="000000"/>
                </a:solidFill>
              </a:defRPr>
            </a:lvl8pPr>
            <a:lvl9pPr marL="2057400" marR="0" lvl="8" indent="-228600" algn="l" rtl="0" hangingPunct="0">
              <a:lnSpc>
                <a:spcPct val="100000"/>
              </a:lnSpc>
              <a:spcBef>
                <a:spcPts val="499"/>
              </a:spcBef>
              <a:spcAft>
                <a:spcPts val="0"/>
              </a:spcAft>
              <a:buClr>
                <a:srgbClr val="000000"/>
              </a:buClr>
              <a:buSzPct val="100000"/>
              <a:buFont typeface="Times" pitchFamily="18"/>
              <a:buChar char="»"/>
              <a:tabLst>
                <a:tab pos="685799" algn="l"/>
                <a:tab pos="1600200" algn="l"/>
                <a:tab pos="2514600" algn="l"/>
                <a:tab pos="3429000" algn="l"/>
                <a:tab pos="4343400" algn="l"/>
                <a:tab pos="5257800" algn="l"/>
                <a:tab pos="6172200" algn="l"/>
                <a:tab pos="7086600" algn="l"/>
                <a:tab pos="8000999" algn="l"/>
              </a:tabLst>
              <a:defRPr lang="de-DE" sz="2000" b="0" i="0" u="none" strike="noStrike" baseline="0">
                <a:ln>
                  <a:noFill/>
                </a:ln>
                <a:solidFill>
                  <a:srgbClr val="000000"/>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txBox="1">
            <a:spLocks noGrp="1"/>
          </p:cNvSpPr>
          <p:nvPr>
            <p:ph type="dt" sz="half" idx="2"/>
          </p:nvPr>
        </p:nvSpPr>
        <p:spPr>
          <a:xfrm>
            <a:off x="914399" y="6248520"/>
            <a:ext cx="2540160" cy="457200"/>
          </a:xfrm>
          <a:prstGeom prst="rect">
            <a:avLst/>
          </a:prstGeom>
          <a:noFill/>
          <a:ln>
            <a:noFill/>
          </a:ln>
        </p:spPr>
        <p:txBody>
          <a:bodyPr vert="horz" wrap="square" lIns="90000" tIns="46800" rIns="90000" bIns="46800" anchor="t"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de-DE" sz="1400" b="0" i="0" u="none" strike="noStrike" baseline="0">
                <a:solidFill>
                  <a:srgbClr val="000000"/>
                </a:solidFill>
                <a:latin typeface="Times" pitchFamily="2"/>
                <a:ea typeface="ＭＳ Ｐゴシック" pitchFamily="2"/>
                <a:cs typeface="ＭＳ Ｐゴシック" pitchFamily="2"/>
              </a:defRPr>
            </a:lvl1pPr>
          </a:lstStyle>
          <a:p>
            <a:pPr lvl="0"/>
            <a:endParaRPr lang="de-DE"/>
          </a:p>
        </p:txBody>
      </p:sp>
      <p:sp>
        <p:nvSpPr>
          <p:cNvPr id="5" name="Footer Placeholder 4"/>
          <p:cNvSpPr txBox="1">
            <a:spLocks noGrp="1"/>
          </p:cNvSpPr>
          <p:nvPr>
            <p:ph type="ftr" sz="quarter" idx="3"/>
          </p:nvPr>
        </p:nvSpPr>
        <p:spPr>
          <a:xfrm>
            <a:off x="4165439" y="6248520"/>
            <a:ext cx="3861119" cy="457200"/>
          </a:xfrm>
          <a:prstGeom prst="rect">
            <a:avLst/>
          </a:prstGeom>
          <a:noFill/>
          <a:ln>
            <a:noFill/>
          </a:ln>
        </p:spPr>
        <p:txBody>
          <a:bodyPr vert="horz" wrap="square" lIns="90000" tIns="46800" rIns="90000" bIns="46800" anchor="t"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de-DE" sz="1400" b="0" i="0" u="none" strike="noStrike" baseline="0">
                <a:solidFill>
                  <a:srgbClr val="000000"/>
                </a:solidFill>
                <a:latin typeface="Times" pitchFamily="2"/>
                <a:ea typeface="ＭＳ Ｐゴシック" pitchFamily="2"/>
                <a:cs typeface="ＭＳ Ｐゴシック" pitchFamily="2"/>
              </a:defRPr>
            </a:lvl1pPr>
          </a:lstStyle>
          <a:p>
            <a:pPr lvl="0"/>
            <a:endParaRPr lang="de-DE"/>
          </a:p>
        </p:txBody>
      </p:sp>
      <p:sp>
        <p:nvSpPr>
          <p:cNvPr id="6" name="Slide Number Placeholder 5"/>
          <p:cNvSpPr txBox="1">
            <a:spLocks noGrp="1"/>
          </p:cNvSpPr>
          <p:nvPr>
            <p:ph type="sldNum" sz="quarter" idx="4"/>
          </p:nvPr>
        </p:nvSpPr>
        <p:spPr>
          <a:xfrm>
            <a:off x="8737440" y="6248520"/>
            <a:ext cx="2540160" cy="457200"/>
          </a:xfrm>
          <a:prstGeom prst="rect">
            <a:avLst/>
          </a:prstGeom>
          <a:noFill/>
          <a:ln>
            <a:noFill/>
          </a:ln>
        </p:spPr>
        <p:txBody>
          <a:bodyPr vert="horz" wrap="square" lIns="90000" tIns="46800" rIns="90000" bIns="46800" anchor="t" anchorCtr="0" compatLnSpc="1"/>
          <a:lstStyle>
            <a:lvl1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de-DE" sz="1400" b="0" i="0" u="none" strike="noStrike" baseline="0">
                <a:solidFill>
                  <a:srgbClr val="000000"/>
                </a:solidFill>
                <a:latin typeface="Times" pitchFamily="2"/>
                <a:ea typeface="ＭＳ Ｐゴシック" pitchFamily="2"/>
                <a:cs typeface="ＭＳ Ｐゴシック" pitchFamily="2"/>
              </a:defRPr>
            </a:lvl1pPr>
          </a:lstStyle>
          <a:p>
            <a:pPr lvl="0"/>
            <a:fld id="{51DF4455-E194-4158-A411-128A1CD18154}" type="slidenum">
              <a:rPr/>
              <a:t>‹Nr.›</a:t>
            </a:fld>
            <a:endParaRPr lang="de-DE"/>
          </a:p>
        </p:txBody>
      </p:sp>
      <p:sp>
        <p:nvSpPr>
          <p:cNvPr id="7" name="Rectangle 9"/>
          <p:cNvSpPr/>
          <p:nvPr/>
        </p:nvSpPr>
        <p:spPr>
          <a:xfrm>
            <a:off x="1016160" y="762120"/>
            <a:ext cx="447024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br>
              <a:rPr lang="de-DE" sz="4400" b="0" i="0" u="none" strike="noStrike" baseline="0">
                <a:ln>
                  <a:noFill/>
                </a:ln>
                <a:solidFill>
                  <a:srgbClr val="000000"/>
                </a:solidFill>
                <a:latin typeface="Times" pitchFamily="2"/>
                <a:ea typeface="ＭＳ Ｐゴシック" pitchFamily="2"/>
                <a:cs typeface="ＭＳ Ｐゴシック" pitchFamily="2"/>
              </a:rPr>
            </a:br>
            <a:endParaRPr lang="de-DE" sz="4400" b="0" i="0" u="none" strike="noStrike" baseline="0">
              <a:ln>
                <a:noFill/>
              </a:ln>
              <a:solidFill>
                <a:srgbClr val="000000"/>
              </a:solidFill>
              <a:latin typeface="Times" pitchFamily="2"/>
              <a:ea typeface="ＭＳ Ｐゴシック" pitchFamily="2"/>
              <a:cs typeface="ＭＳ Ｐゴシック" pitchFamily="2"/>
            </a:endParaRPr>
          </a:p>
        </p:txBody>
      </p:sp>
      <p:sp>
        <p:nvSpPr>
          <p:cNvPr id="8" name="Rectangle 10"/>
          <p:cNvSpPr/>
          <p:nvPr/>
        </p:nvSpPr>
        <p:spPr>
          <a:xfrm>
            <a:off x="914399" y="609480"/>
            <a:ext cx="48768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marR="0" lvl="0" indent="0" algn="ctr" rtl="0" hangingPunct="1">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de-DE" sz="4400" b="0" i="0" u="none" strike="noStrike" baseline="0">
              <a:ln>
                <a:noFill/>
              </a:ln>
              <a:solidFill>
                <a:srgbClr val="000000"/>
              </a:solidFill>
              <a:latin typeface="Times" pitchFamily="2"/>
              <a:ea typeface="ＭＳ Ｐゴシック" pitchFamily="2"/>
              <a:cs typeface="ＭＳ Ｐゴシック" pitchFamily="2"/>
            </a:endParaRPr>
          </a:p>
        </p:txBody>
      </p:sp>
      <p:sp>
        <p:nvSpPr>
          <p:cNvPr id="9" name="Rectangle 11"/>
          <p:cNvSpPr/>
          <p:nvPr/>
        </p:nvSpPr>
        <p:spPr>
          <a:xfrm>
            <a:off x="3856800" y="59364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10" name="Rectangle 12"/>
          <p:cNvSpPr/>
          <p:nvPr/>
        </p:nvSpPr>
        <p:spPr>
          <a:xfrm>
            <a:off x="2383200" y="49212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b="0" i="0" u="none" strike="noStrike" baseline="0">
              <a:ln>
                <a:noFill/>
              </a:ln>
              <a:solidFill>
                <a:srgbClr val="000000"/>
              </a:solidFill>
              <a:latin typeface="Times" pitchFamily="2"/>
              <a:ea typeface="ＭＳ Ｐゴシック" pitchFamily="2"/>
              <a:cs typeface="ＭＳ Ｐゴシック" pitchFamily="2"/>
            </a:endParaRPr>
          </a:p>
        </p:txBody>
      </p:sp>
      <p:sp>
        <p:nvSpPr>
          <p:cNvPr id="12" name="Title Placeholder 11"/>
          <p:cNvSpPr txBox="1">
            <a:spLocks noGrp="1"/>
          </p:cNvSpPr>
          <p:nvPr>
            <p:ph type="title"/>
          </p:nvPr>
        </p:nvSpPr>
        <p:spPr>
          <a:xfrm>
            <a:off x="609600" y="273600"/>
            <a:ext cx="10972320" cy="1144800"/>
          </a:xfrm>
          <a:prstGeom prst="rect">
            <a:avLst/>
          </a:prstGeom>
          <a:noFill/>
          <a:ln>
            <a:noFill/>
          </a:ln>
        </p:spPr>
        <p:txBody>
          <a:bodyPr vert="horz" lIns="0" tIns="0" rIns="0" bIns="0" anchor="ctr" compatLnSpc="1"/>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x-none" dirty="0"/>
          </a:p>
        </p:txBody>
      </p:sp>
      <p:pic>
        <p:nvPicPr>
          <p:cNvPr id="13" name="Bild 13">
            <a:extLst>
              <a:ext uri="{FF2B5EF4-FFF2-40B4-BE49-F238E27FC236}">
                <a16:creationId xmlns:a16="http://schemas.microsoft.com/office/drawing/2014/main" id="{81A294D0-11F9-C34C-8118-5259499EEB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048328" y="440710"/>
            <a:ext cx="2829892" cy="6120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marL="0" marR="0" indent="0" algn="ctr" rtl="0" hangingPunct="0">
        <a:lnSpc>
          <a:spcPct val="100000"/>
        </a:lnSpc>
        <a:spcBef>
          <a:spcPts val="0"/>
        </a:spcBef>
        <a:spcAft>
          <a:spcPts val="0"/>
        </a:spcAft>
        <a:tabLst>
          <a:tab pos="0" algn="l"/>
          <a:tab pos="914400" algn="l"/>
          <a:tab pos="1828800" algn="l"/>
          <a:tab pos="2743199" algn="l"/>
          <a:tab pos="3657600" algn="l"/>
          <a:tab pos="4572000" algn="l"/>
          <a:tab pos="5486399" algn="l"/>
          <a:tab pos="6400799" algn="l"/>
          <a:tab pos="7315200" algn="l"/>
          <a:tab pos="8229600" algn="l"/>
          <a:tab pos="9144000" algn="l"/>
          <a:tab pos="10058400" algn="l"/>
        </a:tabLst>
        <a:defRPr lang="x-none" sz="4400" b="0" i="0" u="none" strike="noStrike" baseline="0">
          <a:ln>
            <a:noFill/>
          </a:ln>
          <a:solidFill>
            <a:srgbClr val="000000"/>
          </a:solidFill>
        </a:defRPr>
      </a:lvl1pPr>
    </p:titleStyle>
    <p:bodyStyle>
      <a:lvl1pPr marL="0" marR="0" indent="0" algn="l" rtl="0" hangingPunct="0">
        <a:lnSpc>
          <a:spcPct val="100000"/>
        </a:lnSpc>
        <a:spcBef>
          <a:spcPts val="799"/>
        </a:spcBef>
        <a:spcAft>
          <a:spcPts val="0"/>
        </a:spcAft>
        <a:tabLst>
          <a:tab pos="571320" algn="l"/>
          <a:tab pos="1485719" algn="l"/>
          <a:tab pos="2400119" algn="l"/>
          <a:tab pos="3314519" algn="l"/>
          <a:tab pos="4228919" algn="l"/>
          <a:tab pos="5143320" algn="l"/>
          <a:tab pos="6057720" algn="l"/>
          <a:tab pos="6972120" algn="l"/>
          <a:tab pos="7886520" algn="l"/>
          <a:tab pos="8800920" algn="l"/>
          <a:tab pos="9715320" algn="l"/>
        </a:tabLst>
        <a:defRPr lang="de-DE" sz="1600" b="0" i="0" u="none" strike="noStrike" baseline="0">
          <a:ln>
            <a:noFill/>
          </a:ln>
          <a:solidFill>
            <a:srgbClr val="808080"/>
          </a:solidFill>
        </a:defRPr>
      </a:lvl1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336E7B">
                <a:alpha val="20000"/>
              </a:srgbClr>
            </a:gs>
            <a:gs pos="74000">
              <a:srgbClr val="336E7B">
                <a:alpha val="9804"/>
              </a:srgbClr>
            </a:gs>
            <a:gs pos="83000">
              <a:srgbClr val="336E7B">
                <a:alpha val="9804"/>
              </a:srgbClr>
            </a:gs>
            <a:gs pos="100000">
              <a:srgbClr val="336E7B">
                <a:alpha val="20000"/>
              </a:srgbClr>
            </a:gs>
          </a:gsLst>
          <a:lin ang="5400000" scaled="1"/>
        </a:gra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B6524E1-B80B-FE45-ADE5-89155304DF81}"/>
              </a:ext>
            </a:extLst>
          </p:cNvPr>
          <p:cNvSpPr>
            <a:spLocks noChangeAspect="1"/>
          </p:cNvSpPr>
          <p:nvPr/>
        </p:nvSpPr>
        <p:spPr>
          <a:xfrm>
            <a:off x="8133928" y="2564904"/>
            <a:ext cx="2138536" cy="2156920"/>
          </a:xfrm>
          <a:prstGeom prst="ellipse">
            <a:avLst/>
          </a:prstGeom>
          <a:solidFill>
            <a:srgbClr val="5F5C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sz="3600" b="1" spc="300" dirty="0">
              <a:latin typeface="Roboto Condensed" panose="02000000000000000000" pitchFamily="2" charset="0"/>
              <a:ea typeface="Roboto Condensed" panose="02000000000000000000" pitchFamily="2" charset="0"/>
            </a:endParaRPr>
          </a:p>
        </p:txBody>
      </p:sp>
      <p:sp>
        <p:nvSpPr>
          <p:cNvPr id="22" name="Oval 21">
            <a:extLst>
              <a:ext uri="{FF2B5EF4-FFF2-40B4-BE49-F238E27FC236}">
                <a16:creationId xmlns:a16="http://schemas.microsoft.com/office/drawing/2014/main" id="{87A26956-F6CD-8540-B051-7B9B655811F3}"/>
              </a:ext>
            </a:extLst>
          </p:cNvPr>
          <p:cNvSpPr>
            <a:spLocks noChangeAspect="1"/>
          </p:cNvSpPr>
          <p:nvPr/>
        </p:nvSpPr>
        <p:spPr>
          <a:xfrm>
            <a:off x="8176814" y="2592680"/>
            <a:ext cx="2138536" cy="2156920"/>
          </a:xfrm>
          <a:prstGeom prst="ellipse">
            <a:avLst/>
          </a:prstGeom>
          <a:solidFill>
            <a:srgbClr val="336E7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000" b="1" spc="300" dirty="0">
                <a:latin typeface="Roboto Condensed" panose="02000000000000000000" pitchFamily="2" charset="0"/>
                <a:ea typeface="Roboto Condensed" panose="02000000000000000000" pitchFamily="2" charset="0"/>
              </a:rPr>
              <a:t>AGILE</a:t>
            </a:r>
          </a:p>
        </p:txBody>
      </p:sp>
      <p:sp>
        <p:nvSpPr>
          <p:cNvPr id="19" name="Oval 18">
            <a:extLst>
              <a:ext uri="{FF2B5EF4-FFF2-40B4-BE49-F238E27FC236}">
                <a16:creationId xmlns:a16="http://schemas.microsoft.com/office/drawing/2014/main" id="{4A1876BE-9891-5C4F-874E-E46FAB19E8D8}"/>
              </a:ext>
            </a:extLst>
          </p:cNvPr>
          <p:cNvSpPr>
            <a:spLocks noChangeAspect="1"/>
          </p:cNvSpPr>
          <p:nvPr/>
        </p:nvSpPr>
        <p:spPr>
          <a:xfrm>
            <a:off x="5015880" y="2640232"/>
            <a:ext cx="2138536" cy="2156920"/>
          </a:xfrm>
          <a:prstGeom prst="ellipse">
            <a:avLst/>
          </a:prstGeom>
          <a:solidFill>
            <a:srgbClr val="5F5C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sz="3600" b="1" spc="300" dirty="0">
              <a:latin typeface="Roboto Condensed" panose="02000000000000000000" pitchFamily="2" charset="0"/>
              <a:ea typeface="Roboto Condensed" panose="02000000000000000000" pitchFamily="2" charset="0"/>
            </a:endParaRPr>
          </a:p>
        </p:txBody>
      </p:sp>
      <p:sp>
        <p:nvSpPr>
          <p:cNvPr id="16" name="Oval 15">
            <a:extLst>
              <a:ext uri="{FF2B5EF4-FFF2-40B4-BE49-F238E27FC236}">
                <a16:creationId xmlns:a16="http://schemas.microsoft.com/office/drawing/2014/main" id="{E6077B99-705C-A744-A5AD-CA3AB3B6175C}"/>
              </a:ext>
            </a:extLst>
          </p:cNvPr>
          <p:cNvSpPr>
            <a:spLocks noChangeAspect="1"/>
          </p:cNvSpPr>
          <p:nvPr/>
        </p:nvSpPr>
        <p:spPr>
          <a:xfrm>
            <a:off x="1797224" y="2564904"/>
            <a:ext cx="2138536" cy="2156920"/>
          </a:xfrm>
          <a:prstGeom prst="ellipse">
            <a:avLst/>
          </a:prstGeom>
          <a:solidFill>
            <a:srgbClr val="5F5C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en-US" sz="3200" b="1" spc="300" dirty="0">
              <a:latin typeface="Roboto Condensed" panose="02000000000000000000" pitchFamily="2" charset="0"/>
              <a:ea typeface="Roboto Condensed" panose="02000000000000000000" pitchFamily="2" charset="0"/>
            </a:endParaRPr>
          </a:p>
          <a:p>
            <a:pPr algn="ctr"/>
            <a:endParaRPr lang="en-US" sz="3200" b="1" spc="300" dirty="0">
              <a:latin typeface="Roboto Condensed" panose="02000000000000000000" pitchFamily="2" charset="0"/>
              <a:ea typeface="Roboto Condensed" panose="02000000000000000000" pitchFamily="2" charset="0"/>
            </a:endParaRPr>
          </a:p>
        </p:txBody>
      </p:sp>
      <p:sp>
        <p:nvSpPr>
          <p:cNvPr id="2" name="Oval 1">
            <a:extLst>
              <a:ext uri="{FF2B5EF4-FFF2-40B4-BE49-F238E27FC236}">
                <a16:creationId xmlns:a16="http://schemas.microsoft.com/office/drawing/2014/main" id="{C0C534DC-1583-BE47-A364-260DDD5A4570}"/>
              </a:ext>
            </a:extLst>
          </p:cNvPr>
          <p:cNvSpPr>
            <a:spLocks noChangeAspect="1"/>
          </p:cNvSpPr>
          <p:nvPr/>
        </p:nvSpPr>
        <p:spPr>
          <a:xfrm>
            <a:off x="1768938" y="2593585"/>
            <a:ext cx="2138536" cy="2156920"/>
          </a:xfrm>
          <a:prstGeom prst="ellipse">
            <a:avLst/>
          </a:prstGeom>
          <a:solidFill>
            <a:srgbClr val="336E7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b="1" spc="300" dirty="0">
                <a:latin typeface="Roboto Condensed" panose="02000000000000000000" pitchFamily="2" charset="0"/>
                <a:ea typeface="Roboto Condensed" panose="02000000000000000000" pitchFamily="2" charset="0"/>
              </a:rPr>
              <a:t>STRATEGY</a:t>
            </a:r>
          </a:p>
          <a:p>
            <a:pPr algn="ctr"/>
            <a:r>
              <a:rPr lang="en-US" sz="2800" b="1" spc="300" dirty="0">
                <a:latin typeface="Roboto Condensed" panose="02000000000000000000" pitchFamily="2" charset="0"/>
                <a:ea typeface="Roboto Condensed" panose="02000000000000000000" pitchFamily="2" charset="0"/>
              </a:rPr>
              <a:t>EXECUTION</a:t>
            </a:r>
          </a:p>
        </p:txBody>
      </p:sp>
      <p:sp>
        <p:nvSpPr>
          <p:cNvPr id="3" name="Rectangle 17"/>
          <p:cNvSpPr/>
          <p:nvPr/>
        </p:nvSpPr>
        <p:spPr>
          <a:xfrm>
            <a:off x="335360" y="1585135"/>
            <a:ext cx="11521280" cy="10075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gn="ct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100" dirty="0">
                <a:latin typeface="Roboto" panose="02000000000000000000" pitchFamily="2" charset="0"/>
                <a:ea typeface="Roboto" panose="02000000000000000000" pitchFamily="2" charset="0"/>
                <a:cs typeface="Roboto Medium" charset="0"/>
              </a:rPr>
              <a:t>Accelerate strategy execution through lean and agile principles</a:t>
            </a:r>
          </a:p>
        </p:txBody>
      </p:sp>
      <p:sp>
        <p:nvSpPr>
          <p:cNvPr id="9" name="Rectangle 45">
            <a:extLst>
              <a:ext uri="{FF2B5EF4-FFF2-40B4-BE49-F238E27FC236}">
                <a16:creationId xmlns:a16="http://schemas.microsoft.com/office/drawing/2014/main" id="{08D2BC29-5C03-6043-A487-EAF74751D51C}"/>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LeanLiveStreamingDays</a:t>
            </a:r>
            <a:endParaRPr lang="en-US" sz="2800" b="0" dirty="0">
              <a:solidFill>
                <a:srgbClr val="646464"/>
              </a:solidFill>
              <a:latin typeface="Roboto Light" panose="02000000000000000000" pitchFamily="2" charset="0"/>
              <a:ea typeface="Roboto Light" panose="02000000000000000000" pitchFamily="2" charset="0"/>
              <a:cs typeface="Roboto Medium" charset="0"/>
            </a:endParaRPr>
          </a:p>
        </p:txBody>
      </p:sp>
      <p:sp>
        <p:nvSpPr>
          <p:cNvPr id="5" name="Textfeld 4">
            <a:extLst>
              <a:ext uri="{FF2B5EF4-FFF2-40B4-BE49-F238E27FC236}">
                <a16:creationId xmlns:a16="http://schemas.microsoft.com/office/drawing/2014/main" id="{184D56BA-8B9F-FC4A-8258-7F4FEB9DCD78}"/>
              </a:ext>
            </a:extLst>
          </p:cNvPr>
          <p:cNvSpPr txBox="1"/>
          <p:nvPr/>
        </p:nvSpPr>
        <p:spPr>
          <a:xfrm>
            <a:off x="2038361" y="5057345"/>
            <a:ext cx="1670649" cy="707886"/>
          </a:xfrm>
          <a:prstGeom prst="rect">
            <a:avLst/>
          </a:prstGeom>
          <a:noFill/>
        </p:spPr>
        <p:txBody>
          <a:bodyPr wrap="none" rtlCol="0">
            <a:spAutoFit/>
          </a:bodyPr>
          <a:lstStyle/>
          <a:p>
            <a:pPr algn="ctr"/>
            <a:r>
              <a:rPr lang="en-US" sz="2000" dirty="0">
                <a:solidFill>
                  <a:srgbClr val="5F5C66"/>
                </a:solidFill>
                <a:latin typeface="Roboto" panose="02000000000000000000" pitchFamily="2" charset="0"/>
                <a:ea typeface="Roboto" panose="02000000000000000000" pitchFamily="2" charset="0"/>
              </a:rPr>
              <a:t>get strategic</a:t>
            </a:r>
          </a:p>
          <a:p>
            <a:pPr algn="ctr"/>
            <a:r>
              <a:rPr lang="en-US" sz="2000" dirty="0">
                <a:solidFill>
                  <a:srgbClr val="5F5C66"/>
                </a:solidFill>
                <a:latin typeface="Roboto" panose="02000000000000000000" pitchFamily="2" charset="0"/>
                <a:ea typeface="Roboto" panose="02000000000000000000" pitchFamily="2" charset="0"/>
              </a:rPr>
              <a:t>things done</a:t>
            </a:r>
          </a:p>
        </p:txBody>
      </p:sp>
      <p:sp>
        <p:nvSpPr>
          <p:cNvPr id="17" name="Textfeld 16">
            <a:extLst>
              <a:ext uri="{FF2B5EF4-FFF2-40B4-BE49-F238E27FC236}">
                <a16:creationId xmlns:a16="http://schemas.microsoft.com/office/drawing/2014/main" id="{BFE419E2-1EB6-AB4D-8562-33F12A6C084C}"/>
              </a:ext>
            </a:extLst>
          </p:cNvPr>
          <p:cNvSpPr txBox="1"/>
          <p:nvPr/>
        </p:nvSpPr>
        <p:spPr>
          <a:xfrm>
            <a:off x="7394791" y="3235234"/>
            <a:ext cx="534121" cy="830997"/>
          </a:xfrm>
          <a:prstGeom prst="rect">
            <a:avLst/>
          </a:prstGeom>
          <a:noFill/>
        </p:spPr>
        <p:txBody>
          <a:bodyPr wrap="none" rtlCol="0">
            <a:spAutoFit/>
          </a:bodyPr>
          <a:lstStyle/>
          <a:p>
            <a:r>
              <a:rPr lang="en-US" sz="4800" dirty="0">
                <a:solidFill>
                  <a:srgbClr val="5F5C66"/>
                </a:solidFill>
                <a:latin typeface="Roboto" panose="02000000000000000000" pitchFamily="2" charset="0"/>
                <a:ea typeface="Roboto" panose="02000000000000000000" pitchFamily="2" charset="0"/>
              </a:rPr>
              <a:t>+</a:t>
            </a:r>
          </a:p>
        </p:txBody>
      </p:sp>
      <p:sp>
        <p:nvSpPr>
          <p:cNvPr id="18" name="Oval 17">
            <a:extLst>
              <a:ext uri="{FF2B5EF4-FFF2-40B4-BE49-F238E27FC236}">
                <a16:creationId xmlns:a16="http://schemas.microsoft.com/office/drawing/2014/main" id="{D6E8C77E-ADFC-BC4D-930B-198BA0BEEA98}"/>
              </a:ext>
            </a:extLst>
          </p:cNvPr>
          <p:cNvSpPr>
            <a:spLocks noChangeAspect="1"/>
          </p:cNvSpPr>
          <p:nvPr/>
        </p:nvSpPr>
        <p:spPr>
          <a:xfrm>
            <a:off x="4962552" y="2593585"/>
            <a:ext cx="2138536" cy="2156920"/>
          </a:xfrm>
          <a:prstGeom prst="ellipse">
            <a:avLst/>
          </a:prstGeom>
          <a:solidFill>
            <a:srgbClr val="336E7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000" b="1" spc="300" dirty="0">
                <a:latin typeface="Roboto Condensed" panose="02000000000000000000" pitchFamily="2" charset="0"/>
                <a:ea typeface="Roboto Condensed" panose="02000000000000000000" pitchFamily="2" charset="0"/>
              </a:rPr>
              <a:t>LEAN</a:t>
            </a:r>
          </a:p>
        </p:txBody>
      </p:sp>
      <p:sp>
        <p:nvSpPr>
          <p:cNvPr id="20" name="Textfeld 19">
            <a:extLst>
              <a:ext uri="{FF2B5EF4-FFF2-40B4-BE49-F238E27FC236}">
                <a16:creationId xmlns:a16="http://schemas.microsoft.com/office/drawing/2014/main" id="{467FAEC8-7F83-5B43-863B-7ADB796550BB}"/>
              </a:ext>
            </a:extLst>
          </p:cNvPr>
          <p:cNvSpPr txBox="1"/>
          <p:nvPr/>
        </p:nvSpPr>
        <p:spPr>
          <a:xfrm>
            <a:off x="5165452" y="5057345"/>
            <a:ext cx="1803699" cy="707886"/>
          </a:xfrm>
          <a:prstGeom prst="rect">
            <a:avLst/>
          </a:prstGeom>
          <a:noFill/>
        </p:spPr>
        <p:txBody>
          <a:bodyPr wrap="none" rtlCol="0">
            <a:spAutoFit/>
          </a:bodyPr>
          <a:lstStyle/>
          <a:p>
            <a:pPr algn="ctr"/>
            <a:r>
              <a:rPr lang="en-US" sz="2000" dirty="0">
                <a:solidFill>
                  <a:srgbClr val="5F5C66"/>
                </a:solidFill>
                <a:latin typeface="Roboto" panose="02000000000000000000" pitchFamily="2" charset="0"/>
                <a:ea typeface="Roboto" panose="02000000000000000000" pitchFamily="2" charset="0"/>
              </a:rPr>
              <a:t>get the </a:t>
            </a:r>
          </a:p>
          <a:p>
            <a:pPr algn="ctr"/>
            <a:r>
              <a:rPr lang="en-US" sz="2000" dirty="0">
                <a:solidFill>
                  <a:srgbClr val="5F5C66"/>
                </a:solidFill>
                <a:latin typeface="Roboto" panose="02000000000000000000" pitchFamily="2" charset="0"/>
                <a:ea typeface="Roboto" panose="02000000000000000000" pitchFamily="2" charset="0"/>
              </a:rPr>
              <a:t>right outcome</a:t>
            </a:r>
          </a:p>
        </p:txBody>
      </p:sp>
      <p:sp>
        <p:nvSpPr>
          <p:cNvPr id="24" name="Textfeld 23">
            <a:extLst>
              <a:ext uri="{FF2B5EF4-FFF2-40B4-BE49-F238E27FC236}">
                <a16:creationId xmlns:a16="http://schemas.microsoft.com/office/drawing/2014/main" id="{6F5509B8-20E3-7741-87A0-F7DA411E67BF}"/>
              </a:ext>
            </a:extLst>
          </p:cNvPr>
          <p:cNvSpPr txBox="1"/>
          <p:nvPr/>
        </p:nvSpPr>
        <p:spPr>
          <a:xfrm>
            <a:off x="8379715" y="5056440"/>
            <a:ext cx="1803699" cy="707886"/>
          </a:xfrm>
          <a:prstGeom prst="rect">
            <a:avLst/>
          </a:prstGeom>
          <a:noFill/>
        </p:spPr>
        <p:txBody>
          <a:bodyPr wrap="none" rtlCol="0">
            <a:spAutoFit/>
          </a:bodyPr>
          <a:lstStyle/>
          <a:p>
            <a:pPr algn="ctr"/>
            <a:r>
              <a:rPr lang="en-US" sz="2000" dirty="0">
                <a:solidFill>
                  <a:srgbClr val="5F5C66"/>
                </a:solidFill>
                <a:latin typeface="Roboto" panose="02000000000000000000" pitchFamily="2" charset="0"/>
                <a:ea typeface="Roboto" panose="02000000000000000000" pitchFamily="2" charset="0"/>
              </a:rPr>
              <a:t>get the </a:t>
            </a:r>
          </a:p>
          <a:p>
            <a:pPr algn="ctr"/>
            <a:r>
              <a:rPr lang="en-US" sz="2000" dirty="0">
                <a:solidFill>
                  <a:srgbClr val="5F5C66"/>
                </a:solidFill>
                <a:latin typeface="Roboto" panose="02000000000000000000" pitchFamily="2" charset="0"/>
                <a:ea typeface="Roboto" panose="02000000000000000000" pitchFamily="2" charset="0"/>
              </a:rPr>
              <a:t>outcome right</a:t>
            </a:r>
          </a:p>
        </p:txBody>
      </p:sp>
      <p:sp>
        <p:nvSpPr>
          <p:cNvPr id="25" name="Textfeld 24">
            <a:extLst>
              <a:ext uri="{FF2B5EF4-FFF2-40B4-BE49-F238E27FC236}">
                <a16:creationId xmlns:a16="http://schemas.microsoft.com/office/drawing/2014/main" id="{87597852-991C-254A-88A4-3B78C9306802}"/>
              </a:ext>
            </a:extLst>
          </p:cNvPr>
          <p:cNvSpPr txBox="1"/>
          <p:nvPr/>
        </p:nvSpPr>
        <p:spPr>
          <a:xfrm>
            <a:off x="4196404" y="3234124"/>
            <a:ext cx="534121" cy="830997"/>
          </a:xfrm>
          <a:prstGeom prst="rect">
            <a:avLst/>
          </a:prstGeom>
          <a:noFill/>
        </p:spPr>
        <p:txBody>
          <a:bodyPr wrap="none" rtlCol="0">
            <a:spAutoFit/>
          </a:bodyPr>
          <a:lstStyle/>
          <a:p>
            <a:r>
              <a:rPr lang="en-US" sz="4800" dirty="0">
                <a:solidFill>
                  <a:srgbClr val="5F5C66"/>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3522477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Herausforderungen</a:t>
            </a:r>
            <a:r>
              <a:rPr lang="en-US" dirty="0"/>
              <a:t> </a:t>
            </a:r>
            <a:r>
              <a:rPr lang="en-US" dirty="0" err="1"/>
              <a:t>bei</a:t>
            </a:r>
            <a:r>
              <a:rPr lang="en-US" dirty="0"/>
              <a:t> der </a:t>
            </a:r>
            <a:r>
              <a:rPr lang="en-US" dirty="0" err="1"/>
              <a:t>Umsetzung</a:t>
            </a:r>
            <a:endParaRPr lang="en-US" dirty="0"/>
          </a:p>
        </p:txBody>
      </p:sp>
      <p:pic>
        <p:nvPicPr>
          <p:cNvPr id="1026" name="Picture 2" descr="https://www.pjmconsult.com/wp-content/uploads/2015/05/images-Dilbert-strategy-cartoon.jpg">
            <a:extLst>
              <a:ext uri="{FF2B5EF4-FFF2-40B4-BE49-F238E27FC236}">
                <a16:creationId xmlns:a16="http://schemas.microsoft.com/office/drawing/2014/main" id="{EE31A405-C37E-6F4F-BBD7-AB7047242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9850" y="1454660"/>
            <a:ext cx="6972299" cy="505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921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Mindestens</a:t>
            </a:r>
            <a:r>
              <a:rPr lang="en-US" sz="2000" dirty="0">
                <a:latin typeface="Roboto Light" charset="0"/>
                <a:ea typeface="Roboto Light" charset="0"/>
                <a:cs typeface="Roboto Light" charset="0"/>
              </a:rPr>
              <a:t> </a:t>
            </a:r>
            <a:r>
              <a:rPr lang="en-US" sz="2000" b="1" dirty="0" err="1">
                <a:latin typeface="Roboto Light" charset="0"/>
                <a:ea typeface="Roboto Light" charset="0"/>
                <a:cs typeface="Roboto Light" charset="0"/>
              </a:rPr>
              <a:t>zwei</a:t>
            </a:r>
            <a:r>
              <a:rPr lang="en-US" sz="2000" b="1" dirty="0">
                <a:latin typeface="Roboto Light" charset="0"/>
                <a:ea typeface="Roboto Light" charset="0"/>
                <a:cs typeface="Roboto Light" charset="0"/>
              </a:rPr>
              <a:t> </a:t>
            </a:r>
            <a:r>
              <a:rPr lang="en-US" sz="2000" b="1" dirty="0" err="1">
                <a:latin typeface="Roboto Light" charset="0"/>
                <a:ea typeface="Roboto Light" charset="0"/>
                <a:cs typeface="Roboto Light" charset="0"/>
              </a:rPr>
              <a:t>Drittel</a:t>
            </a:r>
            <a:r>
              <a:rPr lang="en-US" sz="2000" b="1" dirty="0">
                <a:latin typeface="Roboto Light" charset="0"/>
                <a:ea typeface="Roboto Light" charset="0"/>
                <a:cs typeface="Roboto Light" charset="0"/>
              </a:rPr>
              <a:t> </a:t>
            </a:r>
            <a:r>
              <a:rPr lang="en-US" sz="2000" dirty="0">
                <a:latin typeface="Roboto Light" charset="0"/>
                <a:ea typeface="Roboto Light" charset="0"/>
                <a:cs typeface="Roboto Light" charset="0"/>
              </a:rPr>
              <a:t>der </a:t>
            </a:r>
            <a:r>
              <a:rPr lang="en-US" sz="2000" dirty="0" err="1">
                <a:latin typeface="Roboto Light" charset="0"/>
                <a:ea typeface="Roboto Light" charset="0"/>
                <a:cs typeface="Roboto Light" charset="0"/>
              </a:rPr>
              <a:t>Organisationen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haben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Schwierigkeiten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ihrer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Fast die </a:t>
            </a:r>
            <a:r>
              <a:rPr lang="en-US" sz="2000" b="1" dirty="0" err="1">
                <a:latin typeface="Roboto Light" charset="0"/>
                <a:ea typeface="Roboto Light" charset="0"/>
                <a:cs typeface="Roboto Light" charset="0"/>
              </a:rPr>
              <a:t>Hälfte</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Führungskräfte</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verantwortlich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wissen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nicht</a:t>
            </a:r>
            <a:endParaRPr lang="en-US" sz="2000" dirty="0">
              <a:latin typeface="Roboto Light" charset="0"/>
              <a:ea typeface="Roboto Light" charset="0"/>
              <a:cs typeface="Roboto Light" charset="0"/>
            </a:endParaRPr>
          </a:p>
          <a:p>
            <a:pPr marL="800100" lvl="1"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was die </a:t>
            </a:r>
            <a:r>
              <a:rPr lang="en-US" sz="2000" dirty="0" err="1">
                <a:latin typeface="Roboto Light" charset="0"/>
                <a:ea typeface="Roboto Light" charset="0"/>
              </a:rPr>
              <a:t>Strategie</a:t>
            </a:r>
            <a:r>
              <a:rPr lang="en-US" sz="2000" dirty="0">
                <a:latin typeface="Roboto Light" charset="0"/>
                <a:ea typeface="Roboto Light" charset="0"/>
              </a:rPr>
              <a:t> </a:t>
            </a:r>
            <a:r>
              <a:rPr lang="en-US" sz="2000" dirty="0" err="1">
                <a:latin typeface="Roboto Light" charset="0"/>
                <a:ea typeface="Roboto Light" charset="0"/>
              </a:rPr>
              <a:t>überhaupt</a:t>
            </a:r>
            <a:r>
              <a:rPr lang="en-US" sz="2000" dirty="0">
                <a:latin typeface="Roboto Light" charset="0"/>
                <a:ea typeface="Roboto Light" charset="0"/>
              </a:rPr>
              <a:t> </a:t>
            </a:r>
            <a:r>
              <a:rPr lang="en-US" sz="2000" dirty="0" err="1">
                <a:latin typeface="Roboto Light" charset="0"/>
                <a:ea typeface="Roboto Light" charset="0"/>
              </a:rPr>
              <a:t>ist</a:t>
            </a:r>
            <a:r>
              <a:rPr lang="en-US" sz="2000" dirty="0">
                <a:latin typeface="Roboto Light" charset="0"/>
                <a:ea typeface="Roboto Light" charset="0"/>
              </a:rPr>
              <a:t>, </a:t>
            </a:r>
          </a:p>
          <a:p>
            <a:pPr marL="800100" lvl="1"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wie</a:t>
            </a:r>
            <a:r>
              <a:rPr lang="en-US" sz="2000" dirty="0">
                <a:latin typeface="Roboto Light" charset="0"/>
                <a:ea typeface="Roboto Light" charset="0"/>
              </a:rPr>
              <a:t> man </a:t>
            </a:r>
            <a:r>
              <a:rPr lang="en-US" sz="2000" dirty="0" err="1">
                <a:latin typeface="Roboto Light" charset="0"/>
                <a:ea typeface="Roboto Light" charset="0"/>
              </a:rPr>
              <a:t>sie</a:t>
            </a:r>
            <a:r>
              <a:rPr lang="en-US" sz="2000" dirty="0">
                <a:latin typeface="Roboto Light" charset="0"/>
                <a:ea typeface="Roboto Light" charset="0"/>
              </a:rPr>
              <a:t> </a:t>
            </a:r>
            <a:r>
              <a:rPr lang="en-US" sz="2000" dirty="0" err="1">
                <a:latin typeface="Roboto Light" charset="0"/>
                <a:ea typeface="Roboto Light" charset="0"/>
              </a:rPr>
              <a:t>artikuliert</a:t>
            </a:r>
            <a:endParaRPr lang="en-US" sz="2000" dirty="0">
              <a:latin typeface="Roboto Light" charset="0"/>
              <a:ea typeface="Roboto Light" charset="0"/>
            </a:endParaRPr>
          </a:p>
          <a:p>
            <a:pPr marL="800100" lvl="1"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oder</a:t>
            </a:r>
            <a:r>
              <a:rPr lang="en-US" sz="2000" dirty="0">
                <a:latin typeface="Roboto Light" charset="0"/>
                <a:ea typeface="Roboto Light" charset="0"/>
              </a:rPr>
              <a:t> </a:t>
            </a:r>
            <a:r>
              <a:rPr lang="en-US" sz="2000" dirty="0" err="1">
                <a:latin typeface="Roboto Light" charset="0"/>
                <a:ea typeface="Roboto Light" charset="0"/>
              </a:rPr>
              <a:t>wie</a:t>
            </a:r>
            <a:r>
              <a:rPr lang="en-US" sz="2000" dirty="0">
                <a:latin typeface="Roboto Light" charset="0"/>
                <a:ea typeface="Roboto Light" charset="0"/>
              </a:rPr>
              <a:t> </a:t>
            </a:r>
            <a:r>
              <a:rPr lang="en-US" sz="2000" dirty="0" err="1">
                <a:latin typeface="Roboto Light" charset="0"/>
                <a:ea typeface="Roboto Light" charset="0"/>
              </a:rPr>
              <a:t>ihr</a:t>
            </a:r>
            <a:r>
              <a:rPr lang="en-US" sz="2000" dirty="0">
                <a:latin typeface="Roboto Light" charset="0"/>
                <a:ea typeface="Roboto Light" charset="0"/>
              </a:rPr>
              <a:t> </a:t>
            </a:r>
            <a:r>
              <a:rPr lang="en-US" sz="2000" dirty="0" err="1">
                <a:latin typeface="Roboto Light" charset="0"/>
                <a:ea typeface="Roboto Light" charset="0"/>
              </a:rPr>
              <a:t>Tagesgeschäft</a:t>
            </a:r>
            <a:r>
              <a:rPr lang="en-US" sz="2000" dirty="0">
                <a:latin typeface="Roboto Light" charset="0"/>
                <a:ea typeface="Roboto Light" charset="0"/>
              </a:rPr>
              <a:t> </a:t>
            </a:r>
            <a:r>
              <a:rPr lang="en-US" sz="2000" dirty="0" err="1">
                <a:latin typeface="Roboto Light" charset="0"/>
                <a:ea typeface="Roboto Light" charset="0"/>
              </a:rPr>
              <a:t>mit</a:t>
            </a:r>
            <a:r>
              <a:rPr lang="en-US" sz="2000" dirty="0">
                <a:latin typeface="Roboto Light" charset="0"/>
                <a:ea typeface="Roboto Light" charset="0"/>
              </a:rPr>
              <a:t> den </a:t>
            </a:r>
            <a:r>
              <a:rPr lang="en-US" sz="2000" dirty="0" err="1">
                <a:latin typeface="Roboto Light" charset="0"/>
                <a:ea typeface="Roboto Light" charset="0"/>
              </a:rPr>
              <a:t>strategischen</a:t>
            </a:r>
            <a:r>
              <a:rPr lang="en-US" sz="2000" dirty="0">
                <a:latin typeface="Roboto Light" charset="0"/>
                <a:ea typeface="Roboto Light" charset="0"/>
              </a:rPr>
              <a:t> </a:t>
            </a:r>
            <a:r>
              <a:rPr lang="en-US" sz="2000" dirty="0" err="1">
                <a:latin typeface="Roboto Light" charset="0"/>
                <a:ea typeface="Roboto Light" charset="0"/>
              </a:rPr>
              <a:t>Prioritäten</a:t>
            </a:r>
            <a:r>
              <a:rPr lang="en-US" sz="2000" dirty="0">
                <a:latin typeface="Roboto Light" charset="0"/>
                <a:ea typeface="Roboto Light" charset="0"/>
              </a:rPr>
              <a:t> </a:t>
            </a:r>
            <a:r>
              <a:rPr lang="en-US" sz="2000" dirty="0" err="1">
                <a:latin typeface="Roboto Light" charset="0"/>
                <a:ea typeface="Roboto Light" charset="0"/>
              </a:rPr>
              <a:t>korreliert</a:t>
            </a:r>
            <a:r>
              <a:rPr lang="en-US" sz="2000" dirty="0">
                <a:latin typeface="Roboto Light" charset="0"/>
                <a:ea typeface="Roboto Light" charset="0"/>
              </a:rPr>
              <a:t>. </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Noch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schlimmer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dass</a:t>
            </a:r>
            <a:r>
              <a:rPr lang="en-US" sz="2000" dirty="0">
                <a:latin typeface="Roboto Light" charset="0"/>
                <a:ea typeface="Roboto Light" charset="0"/>
                <a:cs typeface="Roboto Light" charset="0"/>
              </a:rPr>
              <a:t> die Mitarbeiter die </a:t>
            </a:r>
            <a:r>
              <a:rPr lang="en-US" sz="2000" dirty="0" err="1">
                <a:latin typeface="Roboto Light" charset="0"/>
                <a:ea typeface="Roboto Light" charset="0"/>
                <a:cs typeface="Roboto Light" charset="0"/>
              </a:rPr>
              <a:t>Unternehmensstrategie</a:t>
            </a:r>
            <a:r>
              <a:rPr lang="en-US" sz="2000" dirty="0">
                <a:latin typeface="Roboto Light" charset="0"/>
                <a:ea typeface="Roboto Light" charset="0"/>
                <a:cs typeface="Roboto Light" charset="0"/>
              </a:rPr>
              <a:t> und die </a:t>
            </a:r>
            <a:r>
              <a:rPr lang="en-US" sz="2000" dirty="0" err="1">
                <a:latin typeface="Roboto Light" charset="0"/>
                <a:ea typeface="Roboto Light" charset="0"/>
                <a:cs typeface="Roboto Light" charset="0"/>
              </a:rPr>
              <a:t>Prioritäten</a:t>
            </a:r>
            <a:r>
              <a:rPr lang="en-US" sz="2000" dirty="0">
                <a:latin typeface="Roboto Light" charset="0"/>
                <a:ea typeface="Roboto Light" charset="0"/>
                <a:cs typeface="Roboto Light" charset="0"/>
              </a:rPr>
              <a:t> des </a:t>
            </a:r>
            <a:r>
              <a:rPr lang="en-US" sz="2000" dirty="0" err="1">
                <a:latin typeface="Roboto Light" charset="0"/>
                <a:ea typeface="Roboto Light" charset="0"/>
                <a:cs typeface="Roboto Light" charset="0"/>
              </a:rPr>
              <a:t>Unternehmens</a:t>
            </a:r>
            <a:r>
              <a:rPr lang="en-US" sz="2000" dirty="0">
                <a:latin typeface="Roboto Light" charset="0"/>
                <a:ea typeface="Roboto Light" charset="0"/>
                <a:cs typeface="Roboto Light" charset="0"/>
              </a:rPr>
              <a:t> oft gar </a:t>
            </a:r>
            <a:r>
              <a:rPr lang="en-US" sz="2000" dirty="0" err="1">
                <a:latin typeface="Roboto Light" charset="0"/>
                <a:ea typeface="Roboto Light" charset="0"/>
                <a:cs typeface="Roboto Light" charset="0"/>
              </a:rPr>
              <a:t>nicht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wahrnehmen</a:t>
            </a:r>
            <a:r>
              <a:rPr lang="en-US" sz="2000" dirty="0">
                <a:latin typeface="Roboto Light" charset="0"/>
                <a:ea typeface="Roboto Light" charset="0"/>
                <a:cs typeface="Roboto Light" charset="0"/>
              </a:rPr>
              <a: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Herausforderungen</a:t>
            </a:r>
            <a:r>
              <a:rPr lang="en-US" dirty="0"/>
              <a:t> </a:t>
            </a:r>
            <a:r>
              <a:rPr lang="en-US" dirty="0" err="1"/>
              <a:t>bei</a:t>
            </a:r>
            <a:r>
              <a:rPr lang="en-US" dirty="0"/>
              <a:t> der </a:t>
            </a:r>
            <a:r>
              <a:rPr lang="en-US" dirty="0" err="1"/>
              <a:t>Umsetzung</a:t>
            </a:r>
            <a:endParaRPr lang="en-US" dirty="0"/>
          </a:p>
        </p:txBody>
      </p:sp>
    </p:spTree>
    <p:extLst>
      <p:ext uri="{BB962C8B-B14F-4D97-AF65-F5344CB8AC3E}">
        <p14:creationId xmlns:p14="http://schemas.microsoft.com/office/powerpoint/2010/main" val="5751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3" end="3"/>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2" dur="500"/>
                                        <p:tgtEl>
                                          <p:spTgt spid="8">
                                            <p:txEl>
                                              <p:pRg st="4" end="4"/>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anim calcmode="lin" valueType="num">
                                      <p:cBhvr additive="base">
                                        <p:cTn id="15"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8">
                                            <p:txEl>
                                              <p:pRg st="5" end="5"/>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 calcmode="lin" valueType="num">
                                      <p:cBhvr additive="base">
                                        <p:cTn id="25"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Herausforderungen</a:t>
            </a:r>
            <a:r>
              <a:rPr lang="en-US" dirty="0"/>
              <a:t> </a:t>
            </a:r>
            <a:r>
              <a:rPr lang="en-US" dirty="0" err="1"/>
              <a:t>bei</a:t>
            </a:r>
            <a:r>
              <a:rPr lang="en-US" dirty="0"/>
              <a:t> der </a:t>
            </a:r>
            <a:r>
              <a:rPr lang="en-US" dirty="0" err="1"/>
              <a:t>Umsetzung</a:t>
            </a:r>
            <a:endParaRPr lang="en-US" dirty="0"/>
          </a:p>
        </p:txBody>
      </p:sp>
      <p:pic>
        <p:nvPicPr>
          <p:cNvPr id="2" name="Grafik 1">
            <a:extLst>
              <a:ext uri="{FF2B5EF4-FFF2-40B4-BE49-F238E27FC236}">
                <a16:creationId xmlns:a16="http://schemas.microsoft.com/office/drawing/2014/main" id="{973B2075-88A3-4848-93F5-198CB38928D0}"/>
              </a:ext>
            </a:extLst>
          </p:cNvPr>
          <p:cNvPicPr>
            <a:picLocks noChangeAspect="1"/>
          </p:cNvPicPr>
          <p:nvPr/>
        </p:nvPicPr>
        <p:blipFill>
          <a:blip r:embed="rId3"/>
          <a:stretch>
            <a:fillRect/>
          </a:stretch>
        </p:blipFill>
        <p:spPr>
          <a:xfrm>
            <a:off x="468984" y="1340768"/>
            <a:ext cx="1728192" cy="4926564"/>
          </a:xfrm>
          <a:prstGeom prst="rect">
            <a:avLst/>
          </a:prstGeom>
        </p:spPr>
      </p:pic>
      <p:pic>
        <p:nvPicPr>
          <p:cNvPr id="4" name="Grafik 3">
            <a:extLst>
              <a:ext uri="{FF2B5EF4-FFF2-40B4-BE49-F238E27FC236}">
                <a16:creationId xmlns:a16="http://schemas.microsoft.com/office/drawing/2014/main" id="{B725DCC0-00FF-0A4D-968B-49F8545508D8}"/>
              </a:ext>
            </a:extLst>
          </p:cNvPr>
          <p:cNvPicPr>
            <a:picLocks noChangeAspect="1"/>
          </p:cNvPicPr>
          <p:nvPr/>
        </p:nvPicPr>
        <p:blipFill>
          <a:blip r:embed="rId4"/>
          <a:stretch>
            <a:fillRect/>
          </a:stretch>
        </p:blipFill>
        <p:spPr>
          <a:xfrm>
            <a:off x="2778797" y="1340768"/>
            <a:ext cx="1759487" cy="4926564"/>
          </a:xfrm>
          <a:prstGeom prst="rect">
            <a:avLst/>
          </a:prstGeom>
        </p:spPr>
      </p:pic>
      <p:pic>
        <p:nvPicPr>
          <p:cNvPr id="6" name="Grafik 5">
            <a:extLst>
              <a:ext uri="{FF2B5EF4-FFF2-40B4-BE49-F238E27FC236}">
                <a16:creationId xmlns:a16="http://schemas.microsoft.com/office/drawing/2014/main" id="{513368CA-5FA5-A94C-8087-62B81168748F}"/>
              </a:ext>
            </a:extLst>
          </p:cNvPr>
          <p:cNvPicPr>
            <a:picLocks noChangeAspect="1"/>
          </p:cNvPicPr>
          <p:nvPr/>
        </p:nvPicPr>
        <p:blipFill>
          <a:blip r:embed="rId5"/>
          <a:stretch>
            <a:fillRect/>
          </a:stretch>
        </p:blipFill>
        <p:spPr>
          <a:xfrm>
            <a:off x="5119905" y="1340768"/>
            <a:ext cx="1762626" cy="4926564"/>
          </a:xfrm>
          <a:prstGeom prst="rect">
            <a:avLst/>
          </a:prstGeom>
        </p:spPr>
      </p:pic>
      <p:pic>
        <p:nvPicPr>
          <p:cNvPr id="7" name="Grafik 6">
            <a:extLst>
              <a:ext uri="{FF2B5EF4-FFF2-40B4-BE49-F238E27FC236}">
                <a16:creationId xmlns:a16="http://schemas.microsoft.com/office/drawing/2014/main" id="{900CE0A4-3A1D-314E-9765-F709A54FFEB5}"/>
              </a:ext>
            </a:extLst>
          </p:cNvPr>
          <p:cNvPicPr>
            <a:picLocks noChangeAspect="1"/>
          </p:cNvPicPr>
          <p:nvPr/>
        </p:nvPicPr>
        <p:blipFill>
          <a:blip r:embed="rId6"/>
          <a:stretch>
            <a:fillRect/>
          </a:stretch>
        </p:blipFill>
        <p:spPr>
          <a:xfrm>
            <a:off x="7464152" y="1295001"/>
            <a:ext cx="1756101" cy="4972331"/>
          </a:xfrm>
          <a:prstGeom prst="rect">
            <a:avLst/>
          </a:prstGeom>
        </p:spPr>
      </p:pic>
      <p:pic>
        <p:nvPicPr>
          <p:cNvPr id="9" name="Grafik 8">
            <a:extLst>
              <a:ext uri="{FF2B5EF4-FFF2-40B4-BE49-F238E27FC236}">
                <a16:creationId xmlns:a16="http://schemas.microsoft.com/office/drawing/2014/main" id="{D61B9256-6919-F540-A2F8-A313787D2214}"/>
              </a:ext>
            </a:extLst>
          </p:cNvPr>
          <p:cNvPicPr>
            <a:picLocks noChangeAspect="1"/>
          </p:cNvPicPr>
          <p:nvPr/>
        </p:nvPicPr>
        <p:blipFill>
          <a:blip r:embed="rId7"/>
          <a:stretch>
            <a:fillRect/>
          </a:stretch>
        </p:blipFill>
        <p:spPr>
          <a:xfrm>
            <a:off x="9801874" y="1316159"/>
            <a:ext cx="1728981" cy="4951173"/>
          </a:xfrm>
          <a:prstGeom prst="rect">
            <a:avLst/>
          </a:prstGeom>
        </p:spPr>
      </p:pic>
    </p:spTree>
    <p:extLst>
      <p:ext uri="{BB962C8B-B14F-4D97-AF65-F5344CB8AC3E}">
        <p14:creationId xmlns:p14="http://schemas.microsoft.com/office/powerpoint/2010/main" val="181311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häufigsten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Herausforderungen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Strategien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cs typeface="Roboto Light" charset="0"/>
              </a:rPr>
              <a:t>Klare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umsetzbare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Ziele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setzen</a:t>
            </a: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cs typeface="Roboto Light" charset="0"/>
              </a:rPr>
              <a:t>Strategie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effektiv</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kommunizieren</a:t>
            </a:r>
            <a:endParaRPr lang="en-US" sz="2400" dirty="0">
              <a:latin typeface="Roboto Light" charset="0"/>
              <a:ea typeface="Roboto Light" charset="0"/>
              <a:cs typeface="Roboto Light" charset="0"/>
            </a:endParaRPr>
          </a:p>
          <a:p>
            <a:pPr marL="1200150" lvl="2"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cs typeface="Roboto Light" charset="0"/>
              </a:rPr>
              <a:t>Ziele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mit</a:t>
            </a:r>
            <a:r>
              <a:rPr lang="en-US" sz="2400" dirty="0">
                <a:latin typeface="Roboto Light" charset="0"/>
                <a:ea typeface="Roboto Light" charset="0"/>
                <a:cs typeface="Roboto Light" charset="0"/>
              </a:rPr>
              <a:t> der </a:t>
            </a:r>
            <a:r>
              <a:rPr lang="en-US" sz="2400" dirty="0" err="1">
                <a:latin typeface="Roboto Light" charset="0"/>
                <a:ea typeface="Roboto Light" charset="0"/>
                <a:cs typeface="Roboto Light" charset="0"/>
              </a:rPr>
              <a:t>Zielsetzung</a:t>
            </a:r>
            <a:r>
              <a:rPr lang="en-US" sz="2400" dirty="0">
                <a:latin typeface="Roboto Light" charset="0"/>
                <a:ea typeface="Roboto Light" charset="0"/>
                <a:cs typeface="Roboto Light" charset="0"/>
              </a:rPr>
              <a:t> der </a:t>
            </a:r>
            <a:r>
              <a:rPr lang="en-US" sz="2400" dirty="0" err="1">
                <a:latin typeface="Roboto Light" charset="0"/>
                <a:ea typeface="Roboto Light" charset="0"/>
                <a:cs typeface="Roboto Light" charset="0"/>
              </a:rPr>
              <a:t>Organisationseinheiten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abzustimmen</a:t>
            </a: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Menschen/</a:t>
            </a:r>
            <a:r>
              <a:rPr lang="en-US" sz="2400" dirty="0" err="1">
                <a:latin typeface="Roboto Light" charset="0"/>
                <a:ea typeface="Roboto Light" charset="0"/>
                <a:cs typeface="Roboto Light" charset="0"/>
              </a:rPr>
              <a:t>Personen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mit</a:t>
            </a:r>
            <a:r>
              <a:rPr lang="en-US" sz="2400" dirty="0">
                <a:latin typeface="Roboto Light" charset="0"/>
                <a:ea typeface="Roboto Light" charset="0"/>
                <a:cs typeface="Roboto Light" charset="0"/>
              </a:rPr>
              <a:t> der </a:t>
            </a:r>
            <a:r>
              <a:rPr lang="en-US" sz="2400" dirty="0" err="1">
                <a:latin typeface="Roboto Light" charset="0"/>
                <a:ea typeface="Roboto Light" charset="0"/>
                <a:cs typeface="Roboto Light" charset="0"/>
              </a:rPr>
              <a:t>Strategie</a:t>
            </a:r>
            <a:r>
              <a:rPr lang="en-US" sz="2400" dirty="0">
                <a:latin typeface="Roboto Light" charset="0"/>
                <a:ea typeface="Roboto Light" charset="0"/>
                <a:cs typeface="Roboto Light" charset="0"/>
              </a:rPr>
              <a:t> in </a:t>
            </a:r>
            <a:r>
              <a:rPr lang="en-US" sz="2400" dirty="0" err="1">
                <a:latin typeface="Roboto Light" charset="0"/>
                <a:ea typeface="Roboto Light" charset="0"/>
                <a:cs typeface="Roboto Light" charset="0"/>
              </a:rPr>
              <a:t>Verbindung</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bringen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Herausforderungen</a:t>
            </a:r>
            <a:r>
              <a:rPr lang="en-US" dirty="0"/>
              <a:t> </a:t>
            </a:r>
            <a:r>
              <a:rPr lang="en-US" dirty="0" err="1"/>
              <a:t>bei</a:t>
            </a:r>
            <a:r>
              <a:rPr lang="en-US" dirty="0"/>
              <a:t> der </a:t>
            </a:r>
            <a:r>
              <a:rPr lang="en-US" dirty="0" err="1"/>
              <a:t>Umsetzung</a:t>
            </a:r>
            <a:endParaRPr lang="en-US" dirty="0"/>
          </a:p>
        </p:txBody>
      </p:sp>
    </p:spTree>
    <p:extLst>
      <p:ext uri="{BB962C8B-B14F-4D97-AF65-F5344CB8AC3E}">
        <p14:creationId xmlns:p14="http://schemas.microsoft.com/office/powerpoint/2010/main" val="30409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häufigsten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Herausforderungen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Strategien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cs typeface="Roboto Light" charset="0"/>
              </a:rPr>
              <a:t>Erfolgsmetriken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direkt</a:t>
            </a:r>
            <a:r>
              <a:rPr lang="en-US" sz="2400" dirty="0">
                <a:latin typeface="Roboto Light" charset="0"/>
                <a:ea typeface="Roboto Light" charset="0"/>
                <a:cs typeface="Roboto Light" charset="0"/>
              </a:rPr>
              <a:t> an </a:t>
            </a:r>
            <a:r>
              <a:rPr lang="en-US" sz="2400" dirty="0" err="1">
                <a:latin typeface="Roboto Light" charset="0"/>
                <a:ea typeface="Roboto Light" charset="0"/>
                <a:cs typeface="Roboto Light" charset="0"/>
              </a:rPr>
              <a:t>Entscheidungsprozesse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knüpfen</a:t>
            </a: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Den </a:t>
            </a:r>
            <a:r>
              <a:rPr lang="en-US" sz="2400" dirty="0" err="1">
                <a:latin typeface="Roboto Light" charset="0"/>
                <a:ea typeface="Roboto Light" charset="0"/>
                <a:cs typeface="Roboto Light" charset="0"/>
              </a:rPr>
              <a:t>Fortschritt</a:t>
            </a:r>
            <a:r>
              <a:rPr lang="en-US" sz="2400" dirty="0">
                <a:latin typeface="Roboto Light" charset="0"/>
                <a:ea typeface="Roboto Light" charset="0"/>
                <a:cs typeface="Roboto Light" charset="0"/>
              </a:rPr>
              <a:t> in </a:t>
            </a:r>
            <a:r>
              <a:rPr lang="en-US" sz="2400" dirty="0" err="1">
                <a:latin typeface="Roboto Light" charset="0"/>
                <a:ea typeface="Roboto Light" charset="0"/>
                <a:cs typeface="Roboto Light" charset="0"/>
              </a:rPr>
              <a:t>Echtzeit</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verfolgen</a:t>
            </a: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An </a:t>
            </a:r>
            <a:r>
              <a:rPr lang="en-US" sz="2400" dirty="0" err="1">
                <a:latin typeface="Roboto Light" charset="0"/>
                <a:ea typeface="Roboto Light" charset="0"/>
                <a:cs typeface="Roboto Light" charset="0"/>
              </a:rPr>
              <a:t>dynamische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Umstände</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anzupassen</a:t>
            </a: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cs typeface="Roboto Light" charset="0"/>
              </a:rPr>
              <a:t>Über</a:t>
            </a:r>
            <a:r>
              <a:rPr lang="en-US" sz="2400" dirty="0">
                <a:latin typeface="Roboto Light" charset="0"/>
                <a:ea typeface="Roboto Light" charset="0"/>
                <a:cs typeface="Roboto Light" charset="0"/>
              </a:rPr>
              <a:t> den “</a:t>
            </a:r>
            <a:r>
              <a:rPr lang="en-US" sz="2400" dirty="0" err="1">
                <a:latin typeface="Roboto Light" charset="0"/>
                <a:ea typeface="Roboto Light" charset="0"/>
                <a:cs typeface="Roboto Light" charset="0"/>
              </a:rPr>
              <a:t>Tellerrand</a:t>
            </a:r>
            <a:r>
              <a:rPr lang="en-US" sz="2400" dirty="0">
                <a:latin typeface="Roboto Light" charset="0"/>
                <a:ea typeface="Roboto Light" charset="0"/>
                <a:cs typeface="Roboto Light" charset="0"/>
              </a:rPr>
              <a:t>” der </a:t>
            </a:r>
            <a:r>
              <a:rPr lang="en-US" sz="2400" dirty="0" err="1">
                <a:latin typeface="Roboto Light" charset="0"/>
                <a:ea typeface="Roboto Light" charset="0"/>
                <a:cs typeface="Roboto Light" charset="0"/>
              </a:rPr>
              <a:t>üblichen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Leistungsmetriken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hinauszublicken</a:t>
            </a:r>
            <a:endParaRPr lang="en-US" sz="24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Herausforderungen</a:t>
            </a:r>
            <a:r>
              <a:rPr lang="en-US" dirty="0"/>
              <a:t> </a:t>
            </a:r>
            <a:r>
              <a:rPr lang="en-US" dirty="0" err="1"/>
              <a:t>bei</a:t>
            </a:r>
            <a:r>
              <a:rPr lang="en-US" dirty="0"/>
              <a:t> der </a:t>
            </a:r>
            <a:r>
              <a:rPr lang="en-US" dirty="0" err="1"/>
              <a:t>Umsetzung</a:t>
            </a:r>
            <a:endParaRPr lang="en-US" dirty="0"/>
          </a:p>
        </p:txBody>
      </p:sp>
    </p:spTree>
    <p:extLst>
      <p:ext uri="{BB962C8B-B14F-4D97-AF65-F5344CB8AC3E}">
        <p14:creationId xmlns:p14="http://schemas.microsoft.com/office/powerpoint/2010/main" val="31124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panose="02000000000000000000" pitchFamily="2" charset="0"/>
                <a:ea typeface="Roboto" panose="02000000000000000000" pitchFamily="2" charset="0"/>
              </a:rPr>
              <a:t>Lean </a:t>
            </a:r>
            <a:r>
              <a:rPr lang="en-US" dirty="0" err="1">
                <a:solidFill>
                  <a:prstClr val="black"/>
                </a:solidFill>
                <a:latin typeface="Roboto" panose="02000000000000000000" pitchFamily="2" charset="0"/>
                <a:ea typeface="Roboto" panose="02000000000000000000" pitchFamily="2" charset="0"/>
              </a:rPr>
              <a:t>Prinzipien</a:t>
            </a:r>
            <a:endParaRPr lang="en-US" dirty="0">
              <a:solidFill>
                <a:prstClr val="black"/>
              </a:solidFill>
              <a:latin typeface="Roboto" panose="02000000000000000000" pitchFamily="2" charset="0"/>
              <a:ea typeface="Roboto"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4</a:t>
            </a: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Frameworks </a:t>
            </a:r>
            <a:r>
              <a:rPr lang="en-US" dirty="0" err="1">
                <a:solidFill>
                  <a:prstClr val="black"/>
                </a:solidFill>
                <a:latin typeface="Roboto Light" panose="02000000000000000000" pitchFamily="2" charset="0"/>
                <a:ea typeface="Roboto Light" panose="02000000000000000000" pitchFamily="2" charset="0"/>
                <a:cs typeface="Roboto Light" charset="0"/>
              </a:rPr>
              <a:t>zur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Steuerung</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3041847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Welche</a:t>
            </a:r>
            <a:r>
              <a:rPr lang="en-US" sz="2000" dirty="0">
                <a:latin typeface="Roboto Light" charset="0"/>
                <a:ea typeface="Roboto Light" charset="0"/>
              </a:rPr>
              <a:t> </a:t>
            </a:r>
            <a:r>
              <a:rPr lang="en-US" sz="2000" dirty="0" err="1">
                <a:latin typeface="Roboto Light" charset="0"/>
                <a:ea typeface="Roboto Light" charset="0"/>
              </a:rPr>
              <a:t>Prinzipien</a:t>
            </a:r>
            <a:r>
              <a:rPr lang="en-US" sz="2000" dirty="0">
                <a:latin typeface="Roboto Light" charset="0"/>
                <a:ea typeface="Roboto Light" charset="0"/>
              </a:rPr>
              <a:t> und </a:t>
            </a:r>
            <a:r>
              <a:rPr lang="en-US" sz="2000" dirty="0" err="1">
                <a:latin typeface="Roboto Light" charset="0"/>
                <a:ea typeface="Roboto Light" charset="0"/>
              </a:rPr>
              <a:t>Gestaltungsansätze</a:t>
            </a:r>
            <a:r>
              <a:rPr lang="en-US" sz="2000" dirty="0">
                <a:latin typeface="Roboto Light" charset="0"/>
                <a:ea typeface="Roboto Light" charset="0"/>
              </a:rPr>
              <a:t> </a:t>
            </a:r>
            <a:r>
              <a:rPr lang="en-US" sz="2000" dirty="0" err="1">
                <a:latin typeface="Roboto Light" charset="0"/>
                <a:ea typeface="Roboto Light" charset="0"/>
              </a:rPr>
              <a:t>aus</a:t>
            </a:r>
            <a:r>
              <a:rPr lang="en-US" sz="2000" dirty="0">
                <a:latin typeface="Roboto Light" charset="0"/>
                <a:ea typeface="Roboto Light" charset="0"/>
              </a:rPr>
              <a:t> </a:t>
            </a:r>
            <a:r>
              <a:rPr lang="en-US" sz="2000" dirty="0" err="1">
                <a:latin typeface="Roboto Light" charset="0"/>
                <a:ea typeface="Roboto Light" charset="0"/>
              </a:rPr>
              <a:t>dem</a:t>
            </a:r>
            <a:r>
              <a:rPr lang="en-US" sz="2000" dirty="0">
                <a:latin typeface="Roboto Light" charset="0"/>
                <a:ea typeface="Roboto Light" charset="0"/>
              </a:rPr>
              <a:t> Lean </a:t>
            </a:r>
            <a:r>
              <a:rPr lang="en-US" sz="2000" dirty="0" err="1">
                <a:latin typeface="Roboto Light" charset="0"/>
                <a:ea typeface="Roboto Light" charset="0"/>
              </a:rPr>
              <a:t>Baukastensystem</a:t>
            </a:r>
            <a:r>
              <a:rPr lang="en-US" sz="2000" dirty="0">
                <a:latin typeface="Roboto Light" charset="0"/>
                <a:ea typeface="Roboto Light" charset="0"/>
              </a:rPr>
              <a:t> </a:t>
            </a:r>
            <a:r>
              <a:rPr lang="en-US" sz="2000" dirty="0" err="1">
                <a:latin typeface="Roboto Light" charset="0"/>
                <a:ea typeface="Roboto Light" charset="0"/>
              </a:rPr>
              <a:t>können</a:t>
            </a:r>
            <a:r>
              <a:rPr lang="en-US" sz="2000" dirty="0">
                <a:latin typeface="Roboto Light" charset="0"/>
                <a:ea typeface="Roboto Light" charset="0"/>
              </a:rPr>
              <a:t> </a:t>
            </a:r>
            <a:r>
              <a:rPr lang="en-US" sz="2000" dirty="0" err="1">
                <a:latin typeface="Roboto Light" charset="0"/>
                <a:ea typeface="Roboto Light" charset="0"/>
              </a:rPr>
              <a:t>insbesondere</a:t>
            </a:r>
            <a:r>
              <a:rPr lang="en-US" sz="2000" dirty="0">
                <a:latin typeface="Roboto Light" charset="0"/>
                <a:ea typeface="Roboto Light" charset="0"/>
              </a:rPr>
              <a:t> </a:t>
            </a:r>
            <a:r>
              <a:rPr lang="en-US" sz="2000" dirty="0" err="1">
                <a:latin typeface="Roboto Light" charset="0"/>
                <a:ea typeface="Roboto Light" charset="0"/>
              </a:rPr>
              <a:t>helfen</a:t>
            </a:r>
            <a:r>
              <a:rPr lang="en-US" sz="2000" dirty="0">
                <a:latin typeface="Roboto Light" charset="0"/>
                <a:ea typeface="Roboto Light" charset="0"/>
              </a:rPr>
              <a:t>, die </a:t>
            </a:r>
            <a:r>
              <a:rPr lang="en-US" sz="2000" dirty="0" err="1">
                <a:latin typeface="Roboto Light" charset="0"/>
                <a:ea typeface="Roboto Light" charset="0"/>
              </a:rPr>
              <a:t>Strategieumsetzung</a:t>
            </a:r>
            <a:r>
              <a:rPr lang="en-US" sz="2000" dirty="0">
                <a:latin typeface="Roboto Light" charset="0"/>
                <a:ea typeface="Roboto Light" charset="0"/>
              </a:rPr>
              <a:t> </a:t>
            </a:r>
            <a:r>
              <a:rPr lang="en-US" sz="2000" dirty="0" err="1">
                <a:latin typeface="Roboto Light" charset="0"/>
                <a:ea typeface="Roboto Light" charset="0"/>
              </a:rPr>
              <a:t>weiterzubringen</a:t>
            </a:r>
            <a:r>
              <a:rPr lang="en-US" sz="2000" dirty="0">
                <a:latin typeface="Roboto Light" charset="0"/>
                <a:ea typeface="Roboto Light" charset="0"/>
              </a:rPr>
              <a:t>?</a:t>
            </a: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2400" dirty="0" err="1">
                <a:latin typeface="Roboto Light" charset="0"/>
                <a:ea typeface="Roboto Light" charset="0"/>
              </a:rPr>
              <a:t>Hoshin</a:t>
            </a:r>
            <a:r>
              <a:rPr lang="de-DE" sz="2400" dirty="0">
                <a:latin typeface="Roboto Light" charset="0"/>
                <a:ea typeface="Roboto Light" charset="0"/>
              </a:rPr>
              <a:t> </a:t>
            </a:r>
            <a:r>
              <a:rPr lang="de-DE" sz="2400" dirty="0" err="1">
                <a:latin typeface="Roboto Light" charset="0"/>
                <a:ea typeface="Roboto Light" charset="0"/>
              </a:rPr>
              <a:t>Kanri</a:t>
            </a:r>
            <a:endParaRPr lang="de-DE" sz="2400" dirty="0">
              <a:latin typeface="Roboto Light" charset="0"/>
              <a:ea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Kaizen, “</a:t>
            </a:r>
            <a:r>
              <a:rPr lang="en-US" sz="2400" dirty="0" err="1">
                <a:latin typeface="Roboto Light" charset="0"/>
                <a:ea typeface="Roboto Light" charset="0"/>
              </a:rPr>
              <a:t>Veränderung</a:t>
            </a:r>
            <a:r>
              <a:rPr lang="en-US" sz="2400" dirty="0">
                <a:latin typeface="Roboto Light" charset="0"/>
                <a:ea typeface="Roboto Light" charset="0"/>
              </a:rPr>
              <a:t> </a:t>
            </a:r>
            <a:r>
              <a:rPr lang="en-US" sz="2400" dirty="0" err="1">
                <a:latin typeface="Roboto Light" charset="0"/>
                <a:ea typeface="Roboto Light" charset="0"/>
              </a:rPr>
              <a:t>zum</a:t>
            </a:r>
            <a:r>
              <a:rPr lang="en-US" sz="2400" dirty="0">
                <a:latin typeface="Roboto Light" charset="0"/>
                <a:ea typeface="Roboto Light" charset="0"/>
              </a:rPr>
              <a:t> </a:t>
            </a:r>
            <a:r>
              <a:rPr lang="en-US" sz="2400" dirty="0" err="1">
                <a:latin typeface="Roboto Light" charset="0"/>
                <a:ea typeface="Roboto Light" charset="0"/>
              </a:rPr>
              <a:t>Besseren</a:t>
            </a:r>
            <a:r>
              <a:rPr lang="en-US" sz="2400" dirty="0">
                <a:latin typeface="Roboto Light" charset="0"/>
                <a:ea typeface="Roboto Light" charset="0"/>
              </a:rPr>
              <a:t>”</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rPr>
              <a:t>Eigenverantwortung</a:t>
            </a:r>
            <a:r>
              <a:rPr lang="en-US" sz="2400" dirty="0">
                <a:latin typeface="Roboto Light" charset="0"/>
                <a:ea typeface="Roboto Light" charset="0"/>
              </a:rPr>
              <a:t>, Empowerment und </a:t>
            </a:r>
            <a:r>
              <a:rPr lang="en-US" sz="2400" dirty="0" err="1">
                <a:latin typeface="Roboto Light" charset="0"/>
                <a:ea typeface="Roboto Light" charset="0"/>
              </a:rPr>
              <a:t>Teamarbeit</a:t>
            </a:r>
            <a:endParaRPr lang="en-US" sz="2400" dirty="0">
              <a:latin typeface="Roboto Light" charset="0"/>
              <a:ea typeface="Roboto Light" charset="0"/>
            </a:endParaRPr>
          </a:p>
          <a:p>
            <a:pPr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Lean </a:t>
            </a:r>
            <a:r>
              <a:rPr lang="en-US" dirty="0" err="1"/>
              <a:t>Prinzipien</a:t>
            </a:r>
            <a:endParaRPr lang="en-US" dirty="0"/>
          </a:p>
        </p:txBody>
      </p:sp>
    </p:spTree>
    <p:extLst>
      <p:ext uri="{BB962C8B-B14F-4D97-AF65-F5344CB8AC3E}">
        <p14:creationId xmlns:p14="http://schemas.microsoft.com/office/powerpoint/2010/main" val="26072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6505897"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Hoshin Planning Process</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Lean </a:t>
            </a:r>
            <a:r>
              <a:rPr lang="en-US" dirty="0" err="1"/>
              <a:t>Prinzipien</a:t>
            </a:r>
            <a:endParaRPr lang="en-US" dirty="0"/>
          </a:p>
        </p:txBody>
      </p:sp>
      <p:grpSp>
        <p:nvGrpSpPr>
          <p:cNvPr id="52" name="Gruppieren 51">
            <a:extLst>
              <a:ext uri="{FF2B5EF4-FFF2-40B4-BE49-F238E27FC236}">
                <a16:creationId xmlns:a16="http://schemas.microsoft.com/office/drawing/2014/main" id="{8FAECF59-315E-384C-A4E0-839D5310FEC2}"/>
              </a:ext>
            </a:extLst>
          </p:cNvPr>
          <p:cNvGrpSpPr/>
          <p:nvPr/>
        </p:nvGrpSpPr>
        <p:grpSpPr>
          <a:xfrm>
            <a:off x="3935760" y="740631"/>
            <a:ext cx="7537143" cy="6001186"/>
            <a:chOff x="3935760" y="740631"/>
            <a:chExt cx="7537143" cy="6001186"/>
          </a:xfrm>
        </p:grpSpPr>
        <p:sp>
          <p:nvSpPr>
            <p:cNvPr id="50" name="Nach oben gekrümmter Pfeil 49">
              <a:extLst>
                <a:ext uri="{FF2B5EF4-FFF2-40B4-BE49-F238E27FC236}">
                  <a16:creationId xmlns:a16="http://schemas.microsoft.com/office/drawing/2014/main" id="{A2CDA727-C269-044A-A92A-4BA1CDB24A06}"/>
                </a:ext>
              </a:extLst>
            </p:cNvPr>
            <p:cNvSpPr/>
            <p:nvPr/>
          </p:nvSpPr>
          <p:spPr>
            <a:xfrm rot="14468398">
              <a:off x="8127923" y="2368836"/>
              <a:ext cx="4973185" cy="1716775"/>
            </a:xfrm>
            <a:prstGeom prst="curvedUpArrow">
              <a:avLst>
                <a:gd name="adj1" fmla="val 25000"/>
                <a:gd name="adj2" fmla="val 50990"/>
                <a:gd name="adj3" fmla="val 20096"/>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1" name="Gruppieren 50">
              <a:extLst>
                <a:ext uri="{FF2B5EF4-FFF2-40B4-BE49-F238E27FC236}">
                  <a16:creationId xmlns:a16="http://schemas.microsoft.com/office/drawing/2014/main" id="{A1F9462D-5462-D945-815E-C23D0F4E2F6E}"/>
                </a:ext>
              </a:extLst>
            </p:cNvPr>
            <p:cNvGrpSpPr/>
            <p:nvPr/>
          </p:nvGrpSpPr>
          <p:grpSpPr>
            <a:xfrm>
              <a:off x="3935760" y="1658995"/>
              <a:ext cx="7347977" cy="5082822"/>
              <a:chOff x="3935760" y="1658995"/>
              <a:chExt cx="7347977" cy="5082822"/>
            </a:xfrm>
          </p:grpSpPr>
          <p:sp>
            <p:nvSpPr>
              <p:cNvPr id="46" name="Pfeil nach rechts 45">
                <a:extLst>
                  <a:ext uri="{FF2B5EF4-FFF2-40B4-BE49-F238E27FC236}">
                    <a16:creationId xmlns:a16="http://schemas.microsoft.com/office/drawing/2014/main" id="{B65AC993-8023-3C4B-BC0C-49C015CBEBE9}"/>
                  </a:ext>
                </a:extLst>
              </p:cNvPr>
              <p:cNvSpPr/>
              <p:nvPr/>
            </p:nvSpPr>
            <p:spPr>
              <a:xfrm rot="825965">
                <a:off x="8307282" y="5704009"/>
                <a:ext cx="1576811" cy="14068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6">
                <a:extLst>
                  <a:ext uri="{FF2B5EF4-FFF2-40B4-BE49-F238E27FC236}">
                    <a16:creationId xmlns:a16="http://schemas.microsoft.com/office/drawing/2014/main" id="{7E130962-B3AF-0B4F-B747-B4320B32BE79}"/>
                  </a:ext>
                </a:extLst>
              </p:cNvPr>
              <p:cNvSpPr/>
              <p:nvPr/>
            </p:nvSpPr>
            <p:spPr>
              <a:xfrm>
                <a:off x="3935760" y="4104628"/>
                <a:ext cx="6817803" cy="1065375"/>
              </a:xfrm>
              <a:prstGeom prst="rect">
                <a:avLst/>
              </a:prstGeom>
              <a:solidFill>
                <a:schemeClr val="bg1"/>
              </a:solidFill>
              <a:ln w="3175">
                <a:solidFill>
                  <a:srgbClr val="5C8B9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bgerundetes Rechteck 1">
                <a:extLst>
                  <a:ext uri="{FF2B5EF4-FFF2-40B4-BE49-F238E27FC236}">
                    <a16:creationId xmlns:a16="http://schemas.microsoft.com/office/drawing/2014/main" id="{71C001C9-587B-4548-81D2-A30AE3F0F632}"/>
                  </a:ext>
                </a:extLst>
              </p:cNvPr>
              <p:cNvSpPr/>
              <p:nvPr/>
            </p:nvSpPr>
            <p:spPr>
              <a:xfrm>
                <a:off x="3936126" y="1709808"/>
                <a:ext cx="4320480"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a:t>Vision </a:t>
                </a:r>
                <a:r>
                  <a:rPr lang="en-US" dirty="0" err="1"/>
                  <a:t>entwickeln</a:t>
                </a:r>
                <a:endParaRPr lang="en-US" dirty="0"/>
              </a:p>
            </p:txBody>
          </p:sp>
          <p:sp>
            <p:nvSpPr>
              <p:cNvPr id="6" name="Textfeld 5">
                <a:extLst>
                  <a:ext uri="{FF2B5EF4-FFF2-40B4-BE49-F238E27FC236}">
                    <a16:creationId xmlns:a16="http://schemas.microsoft.com/office/drawing/2014/main" id="{200700BD-1B21-A547-B6D2-C6360F2F041B}"/>
                  </a:ext>
                </a:extLst>
              </p:cNvPr>
              <p:cNvSpPr txBox="1"/>
              <p:nvPr/>
            </p:nvSpPr>
            <p:spPr>
              <a:xfrm>
                <a:off x="4008134" y="1658995"/>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1</a:t>
                </a:r>
              </a:p>
            </p:txBody>
          </p:sp>
          <p:sp>
            <p:nvSpPr>
              <p:cNvPr id="9" name="Abgerundetes Rechteck 8">
                <a:extLst>
                  <a:ext uri="{FF2B5EF4-FFF2-40B4-BE49-F238E27FC236}">
                    <a16:creationId xmlns:a16="http://schemas.microsoft.com/office/drawing/2014/main" id="{E185B3D5-6121-C941-A534-1DAF12C665AD}"/>
                  </a:ext>
                </a:extLst>
              </p:cNvPr>
              <p:cNvSpPr/>
              <p:nvPr/>
            </p:nvSpPr>
            <p:spPr>
              <a:xfrm>
                <a:off x="3936126" y="2302346"/>
                <a:ext cx="4320480"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t>Jahresziele</a:t>
                </a:r>
                <a:r>
                  <a:rPr lang="en-US" dirty="0"/>
                  <a:t> </a:t>
                </a:r>
                <a:r>
                  <a:rPr lang="en-US" dirty="0" err="1"/>
                  <a:t>entwickeln</a:t>
                </a:r>
                <a:endParaRPr lang="en-US" dirty="0"/>
              </a:p>
            </p:txBody>
          </p:sp>
          <p:sp>
            <p:nvSpPr>
              <p:cNvPr id="10" name="Textfeld 9">
                <a:extLst>
                  <a:ext uri="{FF2B5EF4-FFF2-40B4-BE49-F238E27FC236}">
                    <a16:creationId xmlns:a16="http://schemas.microsoft.com/office/drawing/2014/main" id="{42A444F8-A6AF-6843-AB9D-B5398DFEA1E0}"/>
                  </a:ext>
                </a:extLst>
              </p:cNvPr>
              <p:cNvSpPr txBox="1"/>
              <p:nvPr/>
            </p:nvSpPr>
            <p:spPr>
              <a:xfrm>
                <a:off x="4008134" y="2251533"/>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2</a:t>
                </a:r>
              </a:p>
            </p:txBody>
          </p:sp>
          <p:sp>
            <p:nvSpPr>
              <p:cNvPr id="11" name="Abgerundetes Rechteck 10">
                <a:extLst>
                  <a:ext uri="{FF2B5EF4-FFF2-40B4-BE49-F238E27FC236}">
                    <a16:creationId xmlns:a16="http://schemas.microsoft.com/office/drawing/2014/main" id="{C6599396-AAC6-044E-94ED-7DCFD974837F}"/>
                  </a:ext>
                </a:extLst>
              </p:cNvPr>
              <p:cNvSpPr/>
              <p:nvPr/>
            </p:nvSpPr>
            <p:spPr>
              <a:xfrm>
                <a:off x="3936126" y="2926106"/>
                <a:ext cx="4320480"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t>Quartalsziele</a:t>
                </a:r>
                <a:r>
                  <a:rPr lang="en-US" dirty="0"/>
                  <a:t> </a:t>
                </a:r>
                <a:r>
                  <a:rPr lang="en-US" dirty="0" err="1"/>
                  <a:t>entwickeln</a:t>
                </a:r>
                <a:endParaRPr lang="en-US" dirty="0"/>
              </a:p>
            </p:txBody>
          </p:sp>
          <p:sp>
            <p:nvSpPr>
              <p:cNvPr id="12" name="Textfeld 11">
                <a:extLst>
                  <a:ext uri="{FF2B5EF4-FFF2-40B4-BE49-F238E27FC236}">
                    <a16:creationId xmlns:a16="http://schemas.microsoft.com/office/drawing/2014/main" id="{70E86B5B-35D5-854D-9F33-9783AD691140}"/>
                  </a:ext>
                </a:extLst>
              </p:cNvPr>
              <p:cNvSpPr txBox="1"/>
              <p:nvPr/>
            </p:nvSpPr>
            <p:spPr>
              <a:xfrm>
                <a:off x="4008134" y="2875293"/>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3</a:t>
                </a:r>
              </a:p>
            </p:txBody>
          </p:sp>
          <p:sp>
            <p:nvSpPr>
              <p:cNvPr id="13" name="Abgerundetes Rechteck 12">
                <a:extLst>
                  <a:ext uri="{FF2B5EF4-FFF2-40B4-BE49-F238E27FC236}">
                    <a16:creationId xmlns:a16="http://schemas.microsoft.com/office/drawing/2014/main" id="{E53B9D7B-A2BD-CF47-9A15-449277E1B301}"/>
                  </a:ext>
                </a:extLst>
              </p:cNvPr>
              <p:cNvSpPr/>
              <p:nvPr/>
            </p:nvSpPr>
            <p:spPr>
              <a:xfrm>
                <a:off x="3946855" y="3540774"/>
                <a:ext cx="4315298"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500" dirty="0" err="1"/>
                  <a:t>Quartalsziele</a:t>
                </a:r>
                <a:r>
                  <a:rPr lang="en-US" sz="1500" dirty="0"/>
                  <a:t> auf </a:t>
                </a:r>
                <a:r>
                  <a:rPr lang="en-US" sz="1500" dirty="0" err="1"/>
                  <a:t>Bereiche</a:t>
                </a:r>
                <a:r>
                  <a:rPr lang="en-US" sz="1500" dirty="0"/>
                  <a:t> </a:t>
                </a:r>
                <a:r>
                  <a:rPr lang="en-US" sz="1500" dirty="0" err="1"/>
                  <a:t>herunterbrechen</a:t>
                </a:r>
                <a:endParaRPr lang="en-US" sz="1500" dirty="0"/>
              </a:p>
            </p:txBody>
          </p:sp>
          <p:sp>
            <p:nvSpPr>
              <p:cNvPr id="14" name="Textfeld 13">
                <a:extLst>
                  <a:ext uri="{FF2B5EF4-FFF2-40B4-BE49-F238E27FC236}">
                    <a16:creationId xmlns:a16="http://schemas.microsoft.com/office/drawing/2014/main" id="{CB27AB7E-195F-E448-89BC-07E2BBEA3BF5}"/>
                  </a:ext>
                </a:extLst>
              </p:cNvPr>
              <p:cNvSpPr txBox="1"/>
              <p:nvPr/>
            </p:nvSpPr>
            <p:spPr>
              <a:xfrm>
                <a:off x="4018863" y="3489961"/>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4</a:t>
                </a:r>
              </a:p>
            </p:txBody>
          </p:sp>
          <p:sp>
            <p:nvSpPr>
              <p:cNvPr id="15" name="Abgerundetes Rechteck 14">
                <a:extLst>
                  <a:ext uri="{FF2B5EF4-FFF2-40B4-BE49-F238E27FC236}">
                    <a16:creationId xmlns:a16="http://schemas.microsoft.com/office/drawing/2014/main" id="{0AF148B8-C623-C04F-A832-8E6B3591D3A2}"/>
                  </a:ext>
                </a:extLst>
              </p:cNvPr>
              <p:cNvSpPr/>
              <p:nvPr/>
            </p:nvSpPr>
            <p:spPr>
              <a:xfrm>
                <a:off x="3946855" y="4155441"/>
                <a:ext cx="4315298"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t>Maßnahmen</a:t>
                </a:r>
                <a:r>
                  <a:rPr lang="en-US" dirty="0"/>
                  <a:t> in </a:t>
                </a:r>
                <a:r>
                  <a:rPr lang="en-US" dirty="0" err="1"/>
                  <a:t>Bereichen</a:t>
                </a:r>
                <a:r>
                  <a:rPr lang="en-US" dirty="0"/>
                  <a:t> </a:t>
                </a:r>
                <a:r>
                  <a:rPr lang="en-US" dirty="0" err="1"/>
                  <a:t>umsetzen</a:t>
                </a:r>
                <a:endParaRPr lang="en-US" dirty="0"/>
              </a:p>
            </p:txBody>
          </p:sp>
          <p:sp>
            <p:nvSpPr>
              <p:cNvPr id="16" name="Textfeld 15">
                <a:extLst>
                  <a:ext uri="{FF2B5EF4-FFF2-40B4-BE49-F238E27FC236}">
                    <a16:creationId xmlns:a16="http://schemas.microsoft.com/office/drawing/2014/main" id="{D7509D77-8D86-A244-B279-1261B906354D}"/>
                  </a:ext>
                </a:extLst>
              </p:cNvPr>
              <p:cNvSpPr txBox="1"/>
              <p:nvPr/>
            </p:nvSpPr>
            <p:spPr>
              <a:xfrm>
                <a:off x="4018863" y="4104628"/>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5</a:t>
                </a:r>
              </a:p>
            </p:txBody>
          </p:sp>
          <p:sp>
            <p:nvSpPr>
              <p:cNvPr id="17" name="Abgerundetes Rechteck 16">
                <a:extLst>
                  <a:ext uri="{FF2B5EF4-FFF2-40B4-BE49-F238E27FC236}">
                    <a16:creationId xmlns:a16="http://schemas.microsoft.com/office/drawing/2014/main" id="{ED96A9CC-0F0B-154F-8939-CC27635F9C80}"/>
                  </a:ext>
                </a:extLst>
              </p:cNvPr>
              <p:cNvSpPr/>
              <p:nvPr/>
            </p:nvSpPr>
            <p:spPr>
              <a:xfrm>
                <a:off x="3935760" y="4759151"/>
                <a:ext cx="4315298"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t>Ergebnisse</a:t>
                </a:r>
                <a:r>
                  <a:rPr lang="en-US" dirty="0"/>
                  <a:t> </a:t>
                </a:r>
                <a:r>
                  <a:rPr lang="en-US" dirty="0" err="1"/>
                  <a:t>monatlich</a:t>
                </a:r>
                <a:r>
                  <a:rPr lang="en-US" dirty="0"/>
                  <a:t> </a:t>
                </a:r>
                <a:r>
                  <a:rPr lang="en-US" dirty="0" err="1"/>
                  <a:t>überprüfen</a:t>
                </a:r>
                <a:endParaRPr lang="en-US" dirty="0"/>
              </a:p>
            </p:txBody>
          </p:sp>
          <p:sp>
            <p:nvSpPr>
              <p:cNvPr id="18" name="Textfeld 17">
                <a:extLst>
                  <a:ext uri="{FF2B5EF4-FFF2-40B4-BE49-F238E27FC236}">
                    <a16:creationId xmlns:a16="http://schemas.microsoft.com/office/drawing/2014/main" id="{652DD03F-2C6E-E045-AF40-840CBC07C117}"/>
                  </a:ext>
                </a:extLst>
              </p:cNvPr>
              <p:cNvSpPr txBox="1"/>
              <p:nvPr/>
            </p:nvSpPr>
            <p:spPr>
              <a:xfrm>
                <a:off x="4007768" y="4708338"/>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6</a:t>
                </a:r>
              </a:p>
            </p:txBody>
          </p:sp>
          <p:sp>
            <p:nvSpPr>
              <p:cNvPr id="19" name="Abgerundetes Rechteck 18">
                <a:extLst>
                  <a:ext uri="{FF2B5EF4-FFF2-40B4-BE49-F238E27FC236}">
                    <a16:creationId xmlns:a16="http://schemas.microsoft.com/office/drawing/2014/main" id="{199BB8EA-19D3-884C-8C71-730268D69CFE}"/>
                  </a:ext>
                </a:extLst>
              </p:cNvPr>
              <p:cNvSpPr/>
              <p:nvPr/>
            </p:nvSpPr>
            <p:spPr>
              <a:xfrm>
                <a:off x="3946855" y="5379911"/>
                <a:ext cx="4315298" cy="360040"/>
              </a:xfrm>
              <a:prstGeom prst="roundRect">
                <a:avLst/>
              </a:prstGeom>
              <a:solidFill>
                <a:srgbClr val="5C8B95">
                  <a:alpha val="74902"/>
                </a:srgb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dirty="0" err="1"/>
                  <a:t>Ergebnisse</a:t>
                </a:r>
                <a:r>
                  <a:rPr lang="en-US" dirty="0"/>
                  <a:t> </a:t>
                </a:r>
                <a:r>
                  <a:rPr lang="en-US" dirty="0" err="1"/>
                  <a:t>jährlich</a:t>
                </a:r>
                <a:r>
                  <a:rPr lang="en-US" dirty="0"/>
                  <a:t> </a:t>
                </a:r>
                <a:r>
                  <a:rPr lang="en-US" dirty="0" err="1"/>
                  <a:t>überprüfen</a:t>
                </a:r>
                <a:endParaRPr lang="en-US" dirty="0"/>
              </a:p>
            </p:txBody>
          </p:sp>
          <p:sp>
            <p:nvSpPr>
              <p:cNvPr id="20" name="Textfeld 19">
                <a:extLst>
                  <a:ext uri="{FF2B5EF4-FFF2-40B4-BE49-F238E27FC236}">
                    <a16:creationId xmlns:a16="http://schemas.microsoft.com/office/drawing/2014/main" id="{5DD04965-5DF0-CB4A-B03D-D409EFB5DAA0}"/>
                  </a:ext>
                </a:extLst>
              </p:cNvPr>
              <p:cNvSpPr txBox="1"/>
              <p:nvPr/>
            </p:nvSpPr>
            <p:spPr>
              <a:xfrm>
                <a:off x="4018863" y="5329098"/>
                <a:ext cx="360996" cy="461665"/>
              </a:xfrm>
              <a:prstGeom prst="rect">
                <a:avLst/>
              </a:prstGeom>
              <a:noFill/>
            </p:spPr>
            <p:txBody>
              <a:bodyPr wrap="none" rtlCol="0">
                <a:spAutoFit/>
              </a:bodyPr>
              <a:lstStyle/>
              <a:p>
                <a:r>
                  <a:rPr lang="en-US" sz="2400" b="1" dirty="0">
                    <a:solidFill>
                      <a:schemeClr val="bg1"/>
                    </a:solidFill>
                    <a:latin typeface="Roboto" panose="02000000000000000000" pitchFamily="2" charset="0"/>
                    <a:ea typeface="Roboto" panose="02000000000000000000" pitchFamily="2" charset="0"/>
                  </a:rPr>
                  <a:t>7</a:t>
                </a:r>
              </a:p>
            </p:txBody>
          </p:sp>
          <p:sp>
            <p:nvSpPr>
              <p:cNvPr id="21" name="Oval 20">
                <a:extLst>
                  <a:ext uri="{FF2B5EF4-FFF2-40B4-BE49-F238E27FC236}">
                    <a16:creationId xmlns:a16="http://schemas.microsoft.com/office/drawing/2014/main" id="{269EAF81-6FC8-4B44-84D6-B7226043B7F6}"/>
                  </a:ext>
                </a:extLst>
              </p:cNvPr>
              <p:cNvSpPr/>
              <p:nvPr/>
            </p:nvSpPr>
            <p:spPr>
              <a:xfrm>
                <a:off x="9095688" y="4027115"/>
                <a:ext cx="817120" cy="432048"/>
              </a:xfrm>
              <a:prstGeom prst="ellipse">
                <a:avLst/>
              </a:prstGeom>
              <a:solidFill>
                <a:schemeClr val="accent1">
                  <a:lumMod val="20000"/>
                  <a:lumOff val="80000"/>
                </a:scheme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Roboto" panose="02000000000000000000" pitchFamily="2" charset="0"/>
                    <a:ea typeface="Roboto" panose="02000000000000000000" pitchFamily="2" charset="0"/>
                  </a:rPr>
                  <a:t>Plan</a:t>
                </a:r>
              </a:p>
            </p:txBody>
          </p:sp>
          <p:sp>
            <p:nvSpPr>
              <p:cNvPr id="23" name="Oval 22">
                <a:extLst>
                  <a:ext uri="{FF2B5EF4-FFF2-40B4-BE49-F238E27FC236}">
                    <a16:creationId xmlns:a16="http://schemas.microsoft.com/office/drawing/2014/main" id="{C7966898-318C-154A-B461-D18D103C335D}"/>
                  </a:ext>
                </a:extLst>
              </p:cNvPr>
              <p:cNvSpPr/>
              <p:nvPr/>
            </p:nvSpPr>
            <p:spPr>
              <a:xfrm>
                <a:off x="9851604" y="4456057"/>
                <a:ext cx="818342" cy="432048"/>
              </a:xfrm>
              <a:prstGeom prst="ellipse">
                <a:avLst/>
              </a:prstGeom>
              <a:solidFill>
                <a:schemeClr val="accent1">
                  <a:lumMod val="20000"/>
                  <a:lumOff val="80000"/>
                </a:scheme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Roboto" panose="02000000000000000000" pitchFamily="2" charset="0"/>
                    <a:ea typeface="Roboto" panose="02000000000000000000" pitchFamily="2" charset="0"/>
                  </a:rPr>
                  <a:t>Do</a:t>
                </a:r>
              </a:p>
            </p:txBody>
          </p:sp>
          <p:sp>
            <p:nvSpPr>
              <p:cNvPr id="24" name="Oval 23">
                <a:extLst>
                  <a:ext uri="{FF2B5EF4-FFF2-40B4-BE49-F238E27FC236}">
                    <a16:creationId xmlns:a16="http://schemas.microsoft.com/office/drawing/2014/main" id="{F0265113-F172-5B49-9D28-D8C2D5C58709}"/>
                  </a:ext>
                </a:extLst>
              </p:cNvPr>
              <p:cNvSpPr/>
              <p:nvPr/>
            </p:nvSpPr>
            <p:spPr>
              <a:xfrm>
                <a:off x="9095688" y="4890957"/>
                <a:ext cx="815303" cy="432048"/>
              </a:xfrm>
              <a:prstGeom prst="ellipse">
                <a:avLst/>
              </a:prstGeom>
              <a:solidFill>
                <a:schemeClr val="accent1">
                  <a:lumMod val="20000"/>
                  <a:lumOff val="80000"/>
                </a:scheme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Roboto" panose="02000000000000000000" pitchFamily="2" charset="0"/>
                    <a:ea typeface="Roboto" panose="02000000000000000000" pitchFamily="2" charset="0"/>
                  </a:rPr>
                  <a:t>Check</a:t>
                </a:r>
              </a:p>
            </p:txBody>
          </p:sp>
          <p:sp>
            <p:nvSpPr>
              <p:cNvPr id="25" name="Oval 24">
                <a:extLst>
                  <a:ext uri="{FF2B5EF4-FFF2-40B4-BE49-F238E27FC236}">
                    <a16:creationId xmlns:a16="http://schemas.microsoft.com/office/drawing/2014/main" id="{274BF389-86CF-FF4C-A460-E3F3857866B9}"/>
                  </a:ext>
                </a:extLst>
              </p:cNvPr>
              <p:cNvSpPr/>
              <p:nvPr/>
            </p:nvSpPr>
            <p:spPr>
              <a:xfrm>
                <a:off x="8377299" y="4453047"/>
                <a:ext cx="818342" cy="432048"/>
              </a:xfrm>
              <a:prstGeom prst="ellipse">
                <a:avLst/>
              </a:prstGeom>
              <a:solidFill>
                <a:schemeClr val="accent1">
                  <a:lumMod val="20000"/>
                  <a:lumOff val="80000"/>
                </a:scheme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Roboto" panose="02000000000000000000" pitchFamily="2" charset="0"/>
                    <a:ea typeface="Roboto" panose="02000000000000000000" pitchFamily="2" charset="0"/>
                  </a:rPr>
                  <a:t>Act</a:t>
                </a:r>
              </a:p>
            </p:txBody>
          </p:sp>
          <p:cxnSp>
            <p:nvCxnSpPr>
              <p:cNvPr id="31" name="Gekrümmte Verbindung 30">
                <a:extLst>
                  <a:ext uri="{FF2B5EF4-FFF2-40B4-BE49-F238E27FC236}">
                    <a16:creationId xmlns:a16="http://schemas.microsoft.com/office/drawing/2014/main" id="{398E87C6-060B-4F41-ACE4-6ECFBCAAC5DE}"/>
                  </a:ext>
                </a:extLst>
              </p:cNvPr>
              <p:cNvCxnSpPr>
                <a:stCxn id="21" idx="6"/>
                <a:endCxn id="23" idx="0"/>
              </p:cNvCxnSpPr>
              <p:nvPr/>
            </p:nvCxnSpPr>
            <p:spPr>
              <a:xfrm>
                <a:off x="9912808" y="4243139"/>
                <a:ext cx="347967" cy="212918"/>
              </a:xfrm>
              <a:prstGeom prst="curvedConnector2">
                <a:avLst/>
              </a:prstGeom>
              <a:ln>
                <a:solidFill>
                  <a:srgbClr val="5C8B95"/>
                </a:solidFill>
                <a:tailEnd type="triangle"/>
              </a:ln>
            </p:spPr>
            <p:style>
              <a:lnRef idx="1">
                <a:schemeClr val="accent1"/>
              </a:lnRef>
              <a:fillRef idx="0">
                <a:schemeClr val="accent1"/>
              </a:fillRef>
              <a:effectRef idx="0">
                <a:schemeClr val="accent1"/>
              </a:effectRef>
              <a:fontRef idx="minor">
                <a:schemeClr val="tx1"/>
              </a:fontRef>
            </p:style>
          </p:cxnSp>
          <p:cxnSp>
            <p:nvCxnSpPr>
              <p:cNvPr id="35" name="Gekrümmte Verbindung 34">
                <a:extLst>
                  <a:ext uri="{FF2B5EF4-FFF2-40B4-BE49-F238E27FC236}">
                    <a16:creationId xmlns:a16="http://schemas.microsoft.com/office/drawing/2014/main" id="{A67E11BF-D52D-D94D-B854-F9911C13D753}"/>
                  </a:ext>
                </a:extLst>
              </p:cNvPr>
              <p:cNvCxnSpPr>
                <a:stCxn id="23" idx="4"/>
                <a:endCxn id="24" idx="6"/>
              </p:cNvCxnSpPr>
              <p:nvPr/>
            </p:nvCxnSpPr>
            <p:spPr>
              <a:xfrm rot="5400000">
                <a:off x="9976445" y="4822651"/>
                <a:ext cx="218876" cy="349784"/>
              </a:xfrm>
              <a:prstGeom prst="curvedConnector2">
                <a:avLst/>
              </a:prstGeom>
              <a:ln>
                <a:solidFill>
                  <a:srgbClr val="5C8B95"/>
                </a:solidFill>
                <a:tailEnd type="triangle"/>
              </a:ln>
            </p:spPr>
            <p:style>
              <a:lnRef idx="1">
                <a:schemeClr val="accent1"/>
              </a:lnRef>
              <a:fillRef idx="0">
                <a:schemeClr val="accent1"/>
              </a:fillRef>
              <a:effectRef idx="0">
                <a:schemeClr val="accent1"/>
              </a:effectRef>
              <a:fontRef idx="minor">
                <a:schemeClr val="tx1"/>
              </a:fontRef>
            </p:style>
          </p:cxnSp>
          <p:cxnSp>
            <p:nvCxnSpPr>
              <p:cNvPr id="37" name="Gekrümmte Verbindung 36">
                <a:extLst>
                  <a:ext uri="{FF2B5EF4-FFF2-40B4-BE49-F238E27FC236}">
                    <a16:creationId xmlns:a16="http://schemas.microsoft.com/office/drawing/2014/main" id="{8E4ED2C1-6C02-ED46-A6C4-6A55E68C1F91}"/>
                  </a:ext>
                </a:extLst>
              </p:cNvPr>
              <p:cNvCxnSpPr>
                <a:endCxn id="25" idx="4"/>
              </p:cNvCxnSpPr>
              <p:nvPr/>
            </p:nvCxnSpPr>
            <p:spPr>
              <a:xfrm rot="10800000">
                <a:off x="8786470" y="4885095"/>
                <a:ext cx="309218" cy="234096"/>
              </a:xfrm>
              <a:prstGeom prst="curvedConnector2">
                <a:avLst/>
              </a:prstGeom>
              <a:ln>
                <a:solidFill>
                  <a:srgbClr val="5C8B95"/>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krümmte Verbindung 38">
                <a:extLst>
                  <a:ext uri="{FF2B5EF4-FFF2-40B4-BE49-F238E27FC236}">
                    <a16:creationId xmlns:a16="http://schemas.microsoft.com/office/drawing/2014/main" id="{98A257F4-E4F6-8D4E-861E-99139BED7EC4}"/>
                  </a:ext>
                </a:extLst>
              </p:cNvPr>
              <p:cNvCxnSpPr>
                <a:stCxn id="25" idx="0"/>
                <a:endCxn id="21" idx="2"/>
              </p:cNvCxnSpPr>
              <p:nvPr/>
            </p:nvCxnSpPr>
            <p:spPr>
              <a:xfrm rot="5400000" flipH="1" flipV="1">
                <a:off x="8836125" y="4193484"/>
                <a:ext cx="209908" cy="309218"/>
              </a:xfrm>
              <a:prstGeom prst="curvedConnector2">
                <a:avLst/>
              </a:prstGeom>
              <a:ln>
                <a:solidFill>
                  <a:srgbClr val="5C8B95"/>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a:extLst>
                  <a:ext uri="{FF2B5EF4-FFF2-40B4-BE49-F238E27FC236}">
                    <a16:creationId xmlns:a16="http://schemas.microsoft.com/office/drawing/2014/main" id="{4AF873B6-F0C7-4349-B050-0EBAA38F84B2}"/>
                  </a:ext>
                </a:extLst>
              </p:cNvPr>
              <p:cNvSpPr txBox="1"/>
              <p:nvPr/>
            </p:nvSpPr>
            <p:spPr>
              <a:xfrm>
                <a:off x="8347176" y="1930119"/>
                <a:ext cx="381836" cy="1890611"/>
              </a:xfrm>
              <a:prstGeom prst="rect">
                <a:avLst/>
              </a:prstGeom>
              <a:noFill/>
            </p:spPr>
            <p:txBody>
              <a:bodyPr vert="wordArtVert" wrap="square" rtlCol="0">
                <a:spAutoFit/>
              </a:bodyPr>
              <a:lstStyle/>
              <a:p>
                <a:r>
                  <a:rPr lang="en-US" sz="1000" dirty="0">
                    <a:latin typeface="Roboto" panose="02000000000000000000" pitchFamily="2" charset="0"/>
                    <a:ea typeface="Roboto" panose="02000000000000000000" pitchFamily="2" charset="0"/>
                  </a:rPr>
                  <a:t>CATCHBALL</a:t>
                </a:r>
              </a:p>
            </p:txBody>
          </p:sp>
          <p:sp>
            <p:nvSpPr>
              <p:cNvPr id="45" name="Eckige Klammer rechts 44">
                <a:extLst>
                  <a:ext uri="{FF2B5EF4-FFF2-40B4-BE49-F238E27FC236}">
                    <a16:creationId xmlns:a16="http://schemas.microsoft.com/office/drawing/2014/main" id="{16B336F3-8567-5743-A6EC-49C6A7708D9E}"/>
                  </a:ext>
                </a:extLst>
              </p:cNvPr>
              <p:cNvSpPr/>
              <p:nvPr/>
            </p:nvSpPr>
            <p:spPr>
              <a:xfrm>
                <a:off x="8262153" y="1911316"/>
                <a:ext cx="585523" cy="1830967"/>
              </a:xfrm>
              <a:prstGeom prst="rightBracket">
                <a:avLst/>
              </a:prstGeom>
              <a:ln>
                <a:solidFill>
                  <a:srgbClr val="5C8B9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A0EB012D-4A8C-0144-BE19-9FA820FC32A9}"/>
                  </a:ext>
                </a:extLst>
              </p:cNvPr>
              <p:cNvSpPr/>
              <p:nvPr/>
            </p:nvSpPr>
            <p:spPr>
              <a:xfrm>
                <a:off x="9915737" y="5373817"/>
                <a:ext cx="1368000" cy="1368000"/>
              </a:xfrm>
              <a:prstGeom prst="ellipse">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t>Selbst</a:t>
                </a:r>
                <a:r>
                  <a:rPr lang="en-US" sz="1600" dirty="0"/>
                  <a:t>-diagnose</a:t>
                </a:r>
              </a:p>
            </p:txBody>
          </p:sp>
        </p:grpSp>
      </p:grpSp>
    </p:spTree>
    <p:extLst>
      <p:ext uri="{BB962C8B-B14F-4D97-AF65-F5344CB8AC3E}">
        <p14:creationId xmlns:p14="http://schemas.microsoft.com/office/powerpoint/2010/main" val="254894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Lean </a:t>
            </a:r>
            <a:r>
              <a:rPr lang="en-US" dirty="0" err="1">
                <a:solidFill>
                  <a:prstClr val="black"/>
                </a:solidFill>
                <a:latin typeface="Roboto Light" panose="02000000000000000000" pitchFamily="2" charset="0"/>
                <a:ea typeface="Roboto Light" panose="02000000000000000000" pitchFamily="2" charset="0"/>
              </a:rPr>
              <a:t>Prinzipien</a:t>
            </a:r>
            <a:endParaRPr lang="en-US" dirty="0">
              <a:solidFill>
                <a:prstClr val="black"/>
              </a:solidFill>
              <a:latin typeface="Roboto Light" panose="02000000000000000000" pitchFamily="2" charset="0"/>
              <a:ea typeface="Roboto Light"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endParaRPr lang="en-US"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panose="02000000000000000000" pitchFamily="2" charset="0"/>
                <a:ea typeface="Roboto" panose="02000000000000000000" pitchFamily="2" charset="0"/>
              </a:rPr>
              <a:t>Agile </a:t>
            </a:r>
            <a:r>
              <a:rPr lang="en-US" dirty="0" err="1">
                <a:solidFill>
                  <a:prstClr val="black"/>
                </a:solidFill>
                <a:latin typeface="Roboto" panose="02000000000000000000" pitchFamily="2" charset="0"/>
                <a:ea typeface="Roboto" panose="02000000000000000000" pitchFamily="2" charset="0"/>
              </a:rPr>
              <a:t>Herangehensweise</a:t>
            </a:r>
            <a:endParaRPr lang="en-US" dirty="0">
              <a:solidFill>
                <a:prstClr val="black"/>
              </a:solidFill>
              <a:latin typeface="Roboto" panose="02000000000000000000" pitchFamily="2" charset="0"/>
              <a:ea typeface="Roboto" panose="02000000000000000000" pitchFamily="2"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Frameworks </a:t>
            </a:r>
            <a:r>
              <a:rPr lang="en-US" dirty="0" err="1">
                <a:solidFill>
                  <a:prstClr val="black"/>
                </a:solidFill>
                <a:latin typeface="Roboto Light" panose="02000000000000000000" pitchFamily="2" charset="0"/>
                <a:ea typeface="Roboto Light" panose="02000000000000000000" pitchFamily="2" charset="0"/>
                <a:cs typeface="Roboto Light" charset="0"/>
              </a:rPr>
              <a:t>zur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Steuerung</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1921255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Scrum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agiles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Vorgehensmodell</a:t>
            </a:r>
            <a:r>
              <a:rPr lang="en-US" sz="2000" dirty="0">
                <a:latin typeface="Roboto Light" charset="0"/>
                <a:ea typeface="Roboto Light" charset="0"/>
                <a:cs typeface="Roboto Light" charset="0"/>
              </a:rPr>
              <a:t> des </a:t>
            </a:r>
            <a:r>
              <a:rPr lang="en-US" sz="2000" dirty="0" err="1">
                <a:latin typeface="Roboto Light" charset="0"/>
                <a:ea typeface="Roboto Light" charset="0"/>
                <a:cs typeface="Roboto Light" charset="0"/>
              </a:rPr>
              <a:t>Projekt</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Produktmanagements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insbesondere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agilen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Softwareentwicklung</a:t>
            </a:r>
            <a:r>
              <a:rPr lang="en-US" sz="2000" dirty="0">
                <a:latin typeface="Roboto Light" charset="0"/>
                <a:ea typeface="Roboto Light" charset="0"/>
                <a:cs typeface="Roboto Light" charset="0"/>
              </a:rPr>
              <a:t>, um </a:t>
            </a:r>
            <a:r>
              <a:rPr lang="en-US" sz="2000" dirty="0" err="1">
                <a:latin typeface="Roboto Light" charset="0"/>
                <a:ea typeface="Roboto Light" charset="0"/>
                <a:cs typeface="Roboto Light" charset="0"/>
              </a:rPr>
              <a:t>schneller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bessere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Resultate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erzielen</a:t>
            </a:r>
            <a:r>
              <a:rPr lang="en-US" sz="2000" dirty="0">
                <a:latin typeface="Roboto Light" charset="0"/>
                <a:ea typeface="Roboto Light" charset="0"/>
                <a:cs typeface="Roboto Light" charset="0"/>
              </a:rPr>
              <a:t>.</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panose="02000000000000000000" pitchFamily="2" charset="0"/>
                <a:ea typeface="Roboto" panose="02000000000000000000" pitchFamily="2" charset="0"/>
                <a:cs typeface="Roboto Light" charset="0"/>
              </a:rPr>
              <a:t>Das </a:t>
            </a:r>
            <a:r>
              <a:rPr lang="en-US" sz="2000" dirty="0" err="1">
                <a:latin typeface="Roboto" panose="02000000000000000000" pitchFamily="2" charset="0"/>
                <a:ea typeface="Roboto" panose="02000000000000000000" pitchFamily="2" charset="0"/>
                <a:cs typeface="Roboto Light" charset="0"/>
              </a:rPr>
              <a:t>Konzept</a:t>
            </a:r>
            <a:r>
              <a:rPr lang="en-US" sz="2000" dirty="0">
                <a:latin typeface="Roboto" panose="02000000000000000000" pitchFamily="2" charset="0"/>
                <a:ea typeface="Roboto" panose="02000000000000000000" pitchFamily="2" charset="0"/>
                <a:cs typeface="Roboto Light" charset="0"/>
              </a:rPr>
              <a:t> der </a:t>
            </a:r>
            <a:r>
              <a:rPr lang="en-US" sz="2000" dirty="0" err="1">
                <a:latin typeface="Roboto" panose="02000000000000000000" pitchFamily="2" charset="0"/>
                <a:ea typeface="Roboto" panose="02000000000000000000" pitchFamily="2" charset="0"/>
                <a:cs typeface="Roboto Light" charset="0"/>
              </a:rPr>
              <a:t>Agilität</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verlagert</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sich</a:t>
            </a:r>
            <a:r>
              <a:rPr lang="en-US" sz="2000" dirty="0">
                <a:latin typeface="Roboto" panose="02000000000000000000" pitchFamily="2" charset="0"/>
                <a:ea typeface="Roboto" panose="02000000000000000000" pitchFamily="2" charset="0"/>
                <a:cs typeface="Roboto Light" charset="0"/>
              </a:rPr>
              <a:t> von der Software auf </a:t>
            </a:r>
            <a:r>
              <a:rPr lang="en-US" sz="2000" dirty="0" err="1">
                <a:latin typeface="Roboto" panose="02000000000000000000" pitchFamily="2" charset="0"/>
                <a:ea typeface="Roboto" panose="02000000000000000000" pitchFamily="2" charset="0"/>
                <a:cs typeface="Roboto Light" charset="0"/>
              </a:rPr>
              <a:t>andere</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Prozesse</a:t>
            </a:r>
            <a:r>
              <a:rPr lang="en-US" sz="2000" dirty="0">
                <a:latin typeface="Roboto" panose="02000000000000000000" pitchFamily="2" charset="0"/>
                <a:ea typeface="Roboto" panose="02000000000000000000" pitchFamily="2" charset="0"/>
                <a:cs typeface="Roboto Light" charset="0"/>
              </a:rPr>
              <a:t>, und </a:t>
            </a:r>
            <a:r>
              <a:rPr lang="en-US" sz="2000" dirty="0" err="1">
                <a:latin typeface="Roboto" panose="02000000000000000000" pitchFamily="2" charset="0"/>
                <a:ea typeface="Roboto" panose="02000000000000000000" pitchFamily="2" charset="0"/>
                <a:cs typeface="Roboto Light" charset="0"/>
              </a:rPr>
              <a:t>es</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ist</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ein</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äußerst</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wirksames</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Mittel</a:t>
            </a:r>
            <a:r>
              <a:rPr lang="en-US" sz="2000" dirty="0">
                <a:latin typeface="Roboto" panose="02000000000000000000" pitchFamily="2" charset="0"/>
                <a:ea typeface="Roboto" panose="02000000000000000000" pitchFamily="2" charset="0"/>
                <a:cs typeface="Roboto Light" charset="0"/>
              </a:rPr>
              <a:t>, um die </a:t>
            </a:r>
            <a:r>
              <a:rPr lang="en-US" sz="2000" dirty="0" err="1">
                <a:latin typeface="Roboto" panose="02000000000000000000" pitchFamily="2" charset="0"/>
                <a:ea typeface="Roboto" panose="02000000000000000000" pitchFamily="2" charset="0"/>
                <a:cs typeface="Roboto Light" charset="0"/>
              </a:rPr>
              <a:t>Umsetzung</a:t>
            </a:r>
            <a:r>
              <a:rPr lang="en-US" sz="2000" dirty="0">
                <a:latin typeface="Roboto" panose="02000000000000000000" pitchFamily="2" charset="0"/>
                <a:ea typeface="Roboto" panose="02000000000000000000" pitchFamily="2" charset="0"/>
                <a:cs typeface="Roboto Light" charset="0"/>
              </a:rPr>
              <a:t> von </a:t>
            </a:r>
            <a:r>
              <a:rPr lang="en-US" sz="2000" dirty="0" err="1">
                <a:latin typeface="Roboto" panose="02000000000000000000" pitchFamily="2" charset="0"/>
                <a:ea typeface="Roboto" panose="02000000000000000000" pitchFamily="2" charset="0"/>
                <a:cs typeface="Roboto Light" charset="0"/>
              </a:rPr>
              <a:t>Strategien</a:t>
            </a:r>
            <a:r>
              <a:rPr lang="en-US" sz="2000" dirty="0">
                <a:latin typeface="Roboto" panose="02000000000000000000" pitchFamily="2" charset="0"/>
                <a:ea typeface="Roboto" panose="02000000000000000000" pitchFamily="2" charset="0"/>
                <a:cs typeface="Roboto Light" charset="0"/>
              </a:rPr>
              <a:t> </a:t>
            </a:r>
            <a:r>
              <a:rPr lang="en-US" sz="2000" dirty="0" err="1">
                <a:latin typeface="Roboto" panose="02000000000000000000" pitchFamily="2" charset="0"/>
                <a:ea typeface="Roboto" panose="02000000000000000000" pitchFamily="2" charset="0"/>
                <a:cs typeface="Roboto Light" charset="0"/>
              </a:rPr>
              <a:t>voranzutreiben</a:t>
            </a:r>
            <a:r>
              <a:rPr lang="en-US" sz="2000" dirty="0">
                <a:latin typeface="Roboto" panose="02000000000000000000" pitchFamily="2" charset="0"/>
                <a:ea typeface="Roboto" panose="02000000000000000000" pitchFamily="2" charset="0"/>
                <a:cs typeface="Roboto Light" charset="0"/>
              </a:rPr>
              <a:t>.</a:t>
            </a: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150000"/>
              </a:lnSpc>
              <a:spcBef>
                <a:spcPts val="600"/>
              </a:spcBef>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Beruht</a:t>
            </a:r>
            <a:r>
              <a:rPr lang="en-US" sz="2000" dirty="0">
                <a:latin typeface="Roboto Light" charset="0"/>
                <a:ea typeface="Roboto Light" charset="0"/>
                <a:cs typeface="Roboto Light" charset="0"/>
              </a:rPr>
              <a:t> auf </a:t>
            </a:r>
            <a:r>
              <a:rPr lang="en-US" sz="2000" dirty="0" err="1">
                <a:latin typeface="Roboto Light" charset="0"/>
                <a:ea typeface="Roboto Light" charset="0"/>
                <a:cs typeface="Roboto Light" charset="0"/>
              </a:rPr>
              <a:t>sich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selbst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organisierenden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funktionsübergreifenden</a:t>
            </a:r>
            <a:r>
              <a:rPr lang="en-US" sz="2000" dirty="0">
                <a:latin typeface="Roboto Light" charset="0"/>
                <a:ea typeface="Roboto Light" charset="0"/>
                <a:cs typeface="Roboto Light" charset="0"/>
              </a:rPr>
              <a:t> Teams</a:t>
            </a:r>
          </a:p>
          <a:p>
            <a:pPr marL="742950" lvl="1" indent="-285750">
              <a:lnSpc>
                <a:spcPct val="150000"/>
              </a:lnSpc>
              <a:spcBef>
                <a:spcPts val="600"/>
              </a:spcBef>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gibt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zwei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besondere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Rollen</a:t>
            </a:r>
            <a:endParaRPr lang="en-US" sz="2000" dirty="0">
              <a:latin typeface="Roboto Light" charset="0"/>
              <a:ea typeface="Roboto Light" charset="0"/>
              <a:cs typeface="Roboto Light" charset="0"/>
            </a:endParaRPr>
          </a:p>
          <a:p>
            <a:pPr marL="1200150" lvl="2" indent="-285750">
              <a:lnSpc>
                <a:spcPct val="150000"/>
              </a:lnSpc>
              <a:spcBef>
                <a:spcPts val="600"/>
              </a:spcBef>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Scrum Master</a:t>
            </a:r>
          </a:p>
          <a:p>
            <a:pPr marL="1200150" lvl="2" indent="-285750">
              <a:lnSpc>
                <a:spcPct val="150000"/>
              </a:lnSpc>
              <a:spcBef>
                <a:spcPts val="600"/>
              </a:spcBef>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Product Owner</a:t>
            </a:r>
          </a:p>
          <a:p>
            <a:pPr marL="742950" lvl="1" indent="-285750">
              <a:lnSpc>
                <a:spcPct val="150000"/>
              </a:lnSpc>
              <a:spcBef>
                <a:spcPts val="600"/>
              </a:spcBef>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Der </a:t>
            </a:r>
            <a:r>
              <a:rPr lang="en-US" sz="2000" dirty="0" err="1">
                <a:latin typeface="Roboto Light" charset="0"/>
                <a:ea typeface="Roboto Light" charset="0"/>
                <a:cs typeface="Roboto Light" charset="0"/>
              </a:rPr>
              <a:t>Zeitrahmen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festgelegt</a:t>
            </a: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Agile </a:t>
            </a:r>
            <a:r>
              <a:rPr lang="en-US" dirty="0" err="1"/>
              <a:t>Herangehensweise</a:t>
            </a:r>
            <a:endParaRPr lang="en-US" dirty="0"/>
          </a:p>
        </p:txBody>
      </p:sp>
    </p:spTree>
    <p:extLst>
      <p:ext uri="{BB962C8B-B14F-4D97-AF65-F5344CB8AC3E}">
        <p14:creationId xmlns:p14="http://schemas.microsoft.com/office/powerpoint/2010/main" val="17926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blinds(horizontal)">
                                      <p:cBhvr>
                                        <p:cTn id="23" dur="5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blinds(horizontal)">
                                      <p:cBhvr>
                                        <p:cTn id="28" dur="500"/>
                                        <p:tgtEl>
                                          <p:spTgt spid="8">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blinds(horizontal)">
                                      <p:cBhvr>
                                        <p:cTn id="3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lvl="0">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panose="02000000000000000000" pitchFamily="2" charset="0"/>
                <a:ea typeface="Roboto" panose="02000000000000000000" pitchFamily="2" charset="0"/>
                <a:cs typeface="Roboto Light" charset="0"/>
              </a:rPr>
              <a:t>Disziplin</a:t>
            </a:r>
            <a:r>
              <a:rPr lang="en-US" dirty="0">
                <a:solidFill>
                  <a:prstClr val="black"/>
                </a:solidFill>
                <a:latin typeface="Roboto" panose="02000000000000000000" pitchFamily="2" charset="0"/>
                <a:ea typeface="Roboto" panose="02000000000000000000" pitchFamily="2" charset="0"/>
                <a:cs typeface="Roboto Light" charset="0"/>
              </a:rPr>
              <a:t> “Strategy Execution”</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lvl="0">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Ursprung</a:t>
            </a:r>
            <a:r>
              <a:rPr lang="en-US" dirty="0">
                <a:solidFill>
                  <a:prstClr val="black"/>
                </a:solidFill>
                <a:latin typeface="Roboto Light" panose="02000000000000000000" pitchFamily="2" charset="0"/>
                <a:ea typeface="Roboto Light" panose="02000000000000000000" pitchFamily="2" charset="0"/>
                <a:cs typeface="Roboto Light" charset="0"/>
              </a:rPr>
              <a:t> und </a:t>
            </a:r>
            <a:r>
              <a:rPr lang="en-US" dirty="0" err="1">
                <a:solidFill>
                  <a:prstClr val="black"/>
                </a:solidFill>
                <a:latin typeface="Roboto Light" panose="02000000000000000000" pitchFamily="2" charset="0"/>
                <a:ea typeface="Roboto Light" panose="02000000000000000000" pitchFamily="2" charset="0"/>
                <a:cs typeface="Roboto Light" charset="0"/>
              </a:rPr>
              <a:t>Meilensteine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Lean </a:t>
            </a:r>
            <a:r>
              <a:rPr lang="en-US" dirty="0" err="1">
                <a:solidFill>
                  <a:prstClr val="black"/>
                </a:solidFill>
                <a:latin typeface="Roboto Light" panose="02000000000000000000" pitchFamily="2" charset="0"/>
                <a:ea typeface="Roboto Light" panose="02000000000000000000" pitchFamily="2" charset="0"/>
                <a:cs typeface="Roboto Light" charset="0"/>
              </a:rPr>
              <a:t>Prinzipien</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Frameworks </a:t>
            </a:r>
            <a:r>
              <a:rPr lang="en-US" dirty="0" err="1">
                <a:solidFill>
                  <a:prstClr val="black"/>
                </a:solidFill>
                <a:latin typeface="Roboto Light" panose="02000000000000000000" pitchFamily="2" charset="0"/>
                <a:ea typeface="Roboto Light" panose="02000000000000000000" pitchFamily="2" charset="0"/>
                <a:cs typeface="Roboto Light" charset="0"/>
              </a:rPr>
              <a:t>zur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Steuerung</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1503061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Scrum Meetings - Team </a:t>
            </a:r>
            <a:r>
              <a:rPr lang="en-US" sz="2000" dirty="0" err="1">
                <a:latin typeface="Roboto Light" charset="0"/>
                <a:ea typeface="Roboto Light" charset="0"/>
                <a:cs typeface="Roboto Light" charset="0"/>
              </a:rPr>
              <a:t>Synchronisation</a:t>
            </a:r>
            <a:endParaRPr lang="en-US" sz="2000" dirty="0">
              <a:latin typeface="Roboto Light" charset="0"/>
              <a:ea typeface="Roboto Light" charset="0"/>
              <a:cs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Sprint Planning (</a:t>
            </a:r>
            <a:r>
              <a:rPr lang="en-US" sz="2400" dirty="0" err="1">
                <a:latin typeface="Roboto Light" charset="0"/>
                <a:ea typeface="Roboto Light" charset="0"/>
                <a:cs typeface="Roboto Light" charset="0"/>
              </a:rPr>
              <a:t>zu</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Beginn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eines</a:t>
            </a:r>
            <a:r>
              <a:rPr lang="en-US" sz="2400" dirty="0">
                <a:latin typeface="Roboto Light" charset="0"/>
                <a:ea typeface="Roboto Light" charset="0"/>
                <a:cs typeface="Roboto Light" charset="0"/>
              </a:rPr>
              <a:t> Sprints)</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Daily Scrum (</a:t>
            </a:r>
            <a:r>
              <a:rPr lang="en-US" sz="2400" dirty="0" err="1">
                <a:latin typeface="Roboto Light" charset="0"/>
                <a:ea typeface="Roboto Light" charset="0"/>
                <a:cs typeface="Roboto Light" charset="0"/>
              </a:rPr>
              <a:t>Zeitrahmen</a:t>
            </a:r>
            <a:r>
              <a:rPr lang="en-US" sz="2400" dirty="0">
                <a:latin typeface="Roboto Light" charset="0"/>
                <a:ea typeface="Roboto Light" charset="0"/>
                <a:cs typeface="Roboto Light" charset="0"/>
              </a:rPr>
              <a:t> </a:t>
            </a:r>
            <a:r>
              <a:rPr lang="en-US" sz="2400" dirty="0" err="1">
                <a:latin typeface="Roboto Light" charset="0"/>
                <a:ea typeface="Roboto Light" charset="0"/>
                <a:cs typeface="Roboto Light" charset="0"/>
              </a:rPr>
              <a:t>begrenzt</a:t>
            </a:r>
            <a:r>
              <a:rPr lang="en-US" sz="2400" dirty="0">
                <a:latin typeface="Roboto Light" charset="0"/>
                <a:ea typeface="Roboto Light" charset="0"/>
                <a:cs typeface="Roboto Light" charset="0"/>
              </a:rPr>
              <a:t> auf maximal 15 </a:t>
            </a:r>
            <a:r>
              <a:rPr lang="en-US" sz="2400" dirty="0" err="1">
                <a:latin typeface="Roboto Light" charset="0"/>
                <a:ea typeface="Roboto Light" charset="0"/>
                <a:cs typeface="Roboto Light" charset="0"/>
              </a:rPr>
              <a:t>Minuten</a:t>
            </a:r>
            <a:r>
              <a:rPr lang="en-US" sz="2400" dirty="0">
                <a:latin typeface="Roboto Light" charset="0"/>
                <a:ea typeface="Roboto Light" charset="0"/>
                <a:cs typeface="Roboto Light" charset="0"/>
              </a:rPr>
              <a:t>)</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Sprint Review (am Ende </a:t>
            </a:r>
            <a:r>
              <a:rPr lang="en-US" sz="2400" dirty="0" err="1">
                <a:latin typeface="Roboto Light" charset="0"/>
                <a:ea typeface="Roboto Light" charset="0"/>
                <a:cs typeface="Roboto Light" charset="0"/>
              </a:rPr>
              <a:t>eines</a:t>
            </a:r>
            <a:r>
              <a:rPr lang="en-US" sz="2400" dirty="0">
                <a:latin typeface="Roboto Light" charset="0"/>
                <a:ea typeface="Roboto Light" charset="0"/>
                <a:cs typeface="Roboto Light" charset="0"/>
              </a:rPr>
              <a:t> Sprints)</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cs typeface="Roboto Light" charset="0"/>
              </a:rPr>
              <a:t>Sprint Retrospective (am Ende </a:t>
            </a:r>
            <a:r>
              <a:rPr lang="en-US" sz="2400" dirty="0" err="1">
                <a:latin typeface="Roboto Light" charset="0"/>
                <a:ea typeface="Roboto Light" charset="0"/>
                <a:cs typeface="Roboto Light" charset="0"/>
              </a:rPr>
              <a:t>eines</a:t>
            </a:r>
            <a:r>
              <a:rPr lang="en-US" sz="2400" dirty="0">
                <a:latin typeface="Roboto Light" charset="0"/>
                <a:ea typeface="Roboto Light" charset="0"/>
                <a:cs typeface="Roboto Light" charset="0"/>
              </a:rPr>
              <a:t> Sprints)</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Agile </a:t>
            </a:r>
            <a:r>
              <a:rPr lang="en-US" dirty="0" err="1"/>
              <a:t>Herangehensweise</a:t>
            </a:r>
            <a:endParaRPr lang="en-US" dirty="0"/>
          </a:p>
        </p:txBody>
      </p:sp>
    </p:spTree>
    <p:extLst>
      <p:ext uri="{BB962C8B-B14F-4D97-AF65-F5344CB8AC3E}">
        <p14:creationId xmlns:p14="http://schemas.microsoft.com/office/powerpoint/2010/main" val="21937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 calcmode="lin" valueType="num">
                                      <p:cBhvr additive="base">
                                        <p:cTn id="1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panose="02000000000000000000" pitchFamily="2" charset="0"/>
                <a:ea typeface="Roboto" panose="02000000000000000000" pitchFamily="2" charset="0"/>
                <a:cs typeface="Roboto Light" charset="0"/>
              </a:rPr>
              <a:t>Verwendung</a:t>
            </a:r>
            <a:r>
              <a:rPr lang="en-US" sz="2000" dirty="0">
                <a:latin typeface="Roboto" panose="02000000000000000000" pitchFamily="2" charset="0"/>
                <a:ea typeface="Roboto" panose="02000000000000000000" pitchFamily="2" charset="0"/>
                <a:cs typeface="Roboto Light" charset="0"/>
              </a:rPr>
              <a:t> in der </a:t>
            </a:r>
            <a:r>
              <a:rPr lang="en-US" sz="2000" dirty="0" err="1">
                <a:latin typeface="Roboto" panose="02000000000000000000" pitchFamily="2" charset="0"/>
                <a:ea typeface="Roboto" panose="02000000000000000000" pitchFamily="2" charset="0"/>
                <a:cs typeface="Roboto Light" charset="0"/>
              </a:rPr>
              <a:t>Umsetzung</a:t>
            </a:r>
            <a:r>
              <a:rPr lang="en-US" sz="2000" dirty="0">
                <a:latin typeface="Roboto" panose="02000000000000000000" pitchFamily="2" charset="0"/>
                <a:ea typeface="Roboto" panose="02000000000000000000" pitchFamily="2" charset="0"/>
                <a:cs typeface="Roboto Light" charset="0"/>
              </a:rPr>
              <a:t> von </a:t>
            </a:r>
            <a:r>
              <a:rPr lang="en-US" sz="2000" dirty="0" err="1">
                <a:latin typeface="Roboto" panose="02000000000000000000" pitchFamily="2" charset="0"/>
                <a:ea typeface="Roboto" panose="02000000000000000000" pitchFamily="2" charset="0"/>
                <a:cs typeface="Roboto Light" charset="0"/>
              </a:rPr>
              <a:t>Strategien</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20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Kürzere</a:t>
            </a:r>
            <a:r>
              <a:rPr lang="en-US" sz="2000" dirty="0">
                <a:latin typeface="Roboto Light" charset="0"/>
                <a:ea typeface="Roboto Light" charset="0"/>
                <a:cs typeface="Roboto Light" charset="0"/>
              </a:rPr>
              <a:t>, iterative </a:t>
            </a:r>
            <a:r>
              <a:rPr lang="en-US" sz="2000" dirty="0" err="1">
                <a:latin typeface="Roboto Light" charset="0"/>
                <a:ea typeface="Roboto Light" charset="0"/>
                <a:cs typeface="Roboto Light" charset="0"/>
              </a:rPr>
              <a:t>Strategieentwicklungs</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Umsetzungszyklen</a:t>
            </a:r>
            <a:endParaRPr lang="en-US" sz="2000" dirty="0">
              <a:latin typeface="Roboto Light" charset="0"/>
              <a:ea typeface="Roboto Light" charset="0"/>
              <a:cs typeface="Roboto Light" charset="0"/>
            </a:endParaRPr>
          </a:p>
          <a:p>
            <a:pPr marL="742950" lvl="1" indent="-285750">
              <a:lnSpc>
                <a:spcPct val="20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Häufiges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Aufsetzen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Verfeinern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Initiativen</a:t>
            </a:r>
            <a:endParaRPr lang="en-US" sz="2000" dirty="0">
              <a:latin typeface="Roboto Light" charset="0"/>
              <a:ea typeface="Roboto Light" charset="0"/>
              <a:cs typeface="Roboto Light" charset="0"/>
            </a:endParaRPr>
          </a:p>
          <a:p>
            <a:pPr marL="742950" lvl="1" indent="-285750">
              <a:lnSpc>
                <a:spcPct val="20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Wirksame</a:t>
            </a:r>
            <a:r>
              <a:rPr lang="en-US" sz="2000" dirty="0">
                <a:latin typeface="Roboto Light" charset="0"/>
                <a:ea typeface="Roboto Light" charset="0"/>
                <a:cs typeface="Roboto Light" charset="0"/>
              </a:rPr>
              <a:t> agile </a:t>
            </a:r>
            <a:r>
              <a:rPr lang="en-US" sz="2000" dirty="0" err="1">
                <a:latin typeface="Roboto Light" charset="0"/>
                <a:ea typeface="Roboto Light" charset="0"/>
                <a:cs typeface="Roboto Light" charset="0"/>
              </a:rPr>
              <a:t>Prozesse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Strategiemanagement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werden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gerade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genug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Planung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beinhalten</a:t>
            </a:r>
            <a:r>
              <a:rPr lang="en-US" sz="2000" dirty="0">
                <a:latin typeface="Roboto Light" charset="0"/>
                <a:ea typeface="Roboto Light" charset="0"/>
                <a:cs typeface="Roboto Light" charset="0"/>
              </a:rPr>
              <a:t>, um </a:t>
            </a:r>
            <a:r>
              <a:rPr lang="en-US" sz="2000" dirty="0" err="1">
                <a:latin typeface="Roboto Light" charset="0"/>
                <a:ea typeface="Roboto Light" charset="0"/>
                <a:cs typeface="Roboto Light" charset="0"/>
              </a:rPr>
              <a:t>Initiativen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frühzeitig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starten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können</a:t>
            </a:r>
            <a:r>
              <a:rPr lang="en-US" sz="2000" dirty="0">
                <a:latin typeface="Roboto Light" charset="0"/>
                <a:ea typeface="Roboto Light" charset="0"/>
                <a:cs typeface="Roboto Light" charset="0"/>
              </a:rPr>
              <a:t>.</a:t>
            </a:r>
          </a:p>
          <a:p>
            <a:pPr marL="742950" lvl="1" indent="-285750">
              <a:lnSpc>
                <a:spcPct val="20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wird</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kleinen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autonomen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funktionsübergreifenden</a:t>
            </a:r>
            <a:r>
              <a:rPr lang="en-US" sz="2000" dirty="0">
                <a:latin typeface="Roboto Light" charset="0"/>
                <a:ea typeface="Roboto Light" charset="0"/>
                <a:cs typeface="Roboto Light" charset="0"/>
              </a:rPr>
              <a:t> Teams </a:t>
            </a:r>
            <a:r>
              <a:rPr lang="en-US" sz="2000" dirty="0" err="1">
                <a:latin typeface="Roboto Light" charset="0"/>
                <a:ea typeface="Roboto Light" charset="0"/>
                <a:cs typeface="Roboto Light" charset="0"/>
              </a:rPr>
              <a:t>umgesetzt</a:t>
            </a:r>
            <a:r>
              <a:rPr lang="en-US" sz="2000" dirty="0">
                <a:latin typeface="Roboto Light" charset="0"/>
                <a:ea typeface="Roboto Light" charset="0"/>
                <a:cs typeface="Roboto Light" charset="0"/>
              </a:rPr>
              <a: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Agile </a:t>
            </a:r>
            <a:r>
              <a:rPr lang="en-US" dirty="0" err="1"/>
              <a:t>Herangehensweise</a:t>
            </a:r>
            <a:endParaRPr lang="en-US" dirty="0"/>
          </a:p>
        </p:txBody>
      </p:sp>
    </p:spTree>
    <p:extLst>
      <p:ext uri="{BB962C8B-B14F-4D97-AF65-F5344CB8AC3E}">
        <p14:creationId xmlns:p14="http://schemas.microsoft.com/office/powerpoint/2010/main" val="39473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Lean </a:t>
            </a:r>
            <a:r>
              <a:rPr lang="en-US" dirty="0" err="1">
                <a:solidFill>
                  <a:prstClr val="black"/>
                </a:solidFill>
                <a:latin typeface="Roboto Light" panose="02000000000000000000" pitchFamily="2" charset="0"/>
                <a:ea typeface="Roboto Light" panose="02000000000000000000" pitchFamily="2" charset="0"/>
              </a:rPr>
              <a:t>Prinzipien</a:t>
            </a:r>
            <a:endParaRPr lang="en-US" dirty="0">
              <a:solidFill>
                <a:prstClr val="black"/>
              </a:solidFill>
              <a:latin typeface="Roboto Light" panose="02000000000000000000" pitchFamily="2" charset="0"/>
              <a:ea typeface="Roboto Light"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endParaRPr lang="en-US"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panose="02000000000000000000" pitchFamily="2" charset="0"/>
                <a:ea typeface="Roboto" panose="02000000000000000000" pitchFamily="2" charset="0"/>
              </a:rPr>
              <a:t>Frameworks </a:t>
            </a:r>
            <a:r>
              <a:rPr lang="en-US" dirty="0" err="1">
                <a:solidFill>
                  <a:prstClr val="black"/>
                </a:solidFill>
                <a:latin typeface="Roboto" panose="02000000000000000000" pitchFamily="2" charset="0"/>
                <a:ea typeface="Roboto" panose="02000000000000000000" pitchFamily="2" charset="0"/>
              </a:rPr>
              <a:t>zur</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Steuerung</a:t>
            </a:r>
            <a:r>
              <a:rPr lang="en-US" dirty="0">
                <a:solidFill>
                  <a:prstClr val="black"/>
                </a:solidFill>
                <a:latin typeface="Roboto" panose="02000000000000000000" pitchFamily="2" charset="0"/>
                <a:ea typeface="Roboto" panose="02000000000000000000" pitchFamily="2" charset="0"/>
              </a:rPr>
              <a:t> der </a:t>
            </a:r>
            <a:r>
              <a:rPr lang="en-US" dirty="0" err="1">
                <a:solidFill>
                  <a:prstClr val="black"/>
                </a:solidFill>
                <a:latin typeface="Roboto" panose="02000000000000000000" pitchFamily="2" charset="0"/>
                <a:ea typeface="Roboto" panose="02000000000000000000" pitchFamily="2" charset="0"/>
              </a:rPr>
              <a:t>Umsetzung</a:t>
            </a:r>
            <a:endParaRPr lang="en-US" dirty="0">
              <a:solidFill>
                <a:prstClr val="black"/>
              </a:solidFill>
              <a:latin typeface="Roboto" panose="02000000000000000000" pitchFamily="2" charset="0"/>
              <a:ea typeface="Roboto" panose="02000000000000000000" pitchFamily="2"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2304062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1971: Objectives and Key Results (OKRs), von Andy Grove (Intel), John </a:t>
            </a:r>
            <a:r>
              <a:rPr lang="en-US" sz="2000" dirty="0" err="1">
                <a:latin typeface="Roboto Light" charset="0"/>
                <a:ea typeface="Roboto Light" charset="0"/>
                <a:cs typeface="Roboto Light" charset="0"/>
              </a:rPr>
              <a:t>Doerr</a:t>
            </a:r>
            <a:r>
              <a:rPr lang="en-US" sz="2000" dirty="0">
                <a:latin typeface="Roboto Light" charset="0"/>
                <a:ea typeface="Roboto Light" charset="0"/>
                <a:cs typeface="Roboto Light" charset="0"/>
              </a:rPr>
              <a:t> (Intel/Google)</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sp>
        <p:nvSpPr>
          <p:cNvPr id="6" name="Würfel 5">
            <a:extLst>
              <a:ext uri="{FF2B5EF4-FFF2-40B4-BE49-F238E27FC236}">
                <a16:creationId xmlns:a16="http://schemas.microsoft.com/office/drawing/2014/main" id="{A8E1B448-BAC8-7849-B872-70C88B8893D2}"/>
              </a:ext>
            </a:extLst>
          </p:cNvPr>
          <p:cNvSpPr/>
          <p:nvPr/>
        </p:nvSpPr>
        <p:spPr>
          <a:xfrm rot="1436966">
            <a:off x="10587588" y="1575273"/>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pic>
        <p:nvPicPr>
          <p:cNvPr id="2" name="Grafik 1">
            <a:extLst>
              <a:ext uri="{FF2B5EF4-FFF2-40B4-BE49-F238E27FC236}">
                <a16:creationId xmlns:a16="http://schemas.microsoft.com/office/drawing/2014/main" id="{23D23A99-7322-3D41-95B0-E70AFC071436}"/>
              </a:ext>
            </a:extLst>
          </p:cNvPr>
          <p:cNvPicPr>
            <a:picLocks noChangeAspect="1"/>
          </p:cNvPicPr>
          <p:nvPr/>
        </p:nvPicPr>
        <p:blipFill>
          <a:blip r:embed="rId3"/>
          <a:stretch>
            <a:fillRect/>
          </a:stretch>
        </p:blipFill>
        <p:spPr>
          <a:xfrm>
            <a:off x="5333756" y="2055343"/>
            <a:ext cx="4852752" cy="4682007"/>
          </a:xfrm>
          <a:prstGeom prst="rect">
            <a:avLst/>
          </a:prstGeom>
        </p:spPr>
      </p:pic>
    </p:spTree>
    <p:extLst>
      <p:ext uri="{BB962C8B-B14F-4D97-AF65-F5344CB8AC3E}">
        <p14:creationId xmlns:p14="http://schemas.microsoft.com/office/powerpoint/2010/main" val="379308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pic>
        <p:nvPicPr>
          <p:cNvPr id="4" name="Grafik 3">
            <a:extLst>
              <a:ext uri="{FF2B5EF4-FFF2-40B4-BE49-F238E27FC236}">
                <a16:creationId xmlns:a16="http://schemas.microsoft.com/office/drawing/2014/main" id="{C37D90AB-BE32-484A-B94E-EA01A9977B0B}"/>
              </a:ext>
            </a:extLst>
          </p:cNvPr>
          <p:cNvPicPr>
            <a:picLocks noChangeAspect="1"/>
          </p:cNvPicPr>
          <p:nvPr/>
        </p:nvPicPr>
        <p:blipFill>
          <a:blip r:embed="rId3"/>
          <a:stretch>
            <a:fillRect/>
          </a:stretch>
        </p:blipFill>
        <p:spPr>
          <a:xfrm>
            <a:off x="1378992" y="1585134"/>
            <a:ext cx="9290000" cy="4624263"/>
          </a:xfrm>
          <a:prstGeom prst="rect">
            <a:avLst/>
          </a:prstGeom>
        </p:spPr>
      </p:pic>
      <p:sp>
        <p:nvSpPr>
          <p:cNvPr id="9" name="Abgerundete rechteckige Legende 8">
            <a:extLst>
              <a:ext uri="{FF2B5EF4-FFF2-40B4-BE49-F238E27FC236}">
                <a16:creationId xmlns:a16="http://schemas.microsoft.com/office/drawing/2014/main" id="{7FC769F4-5D82-D240-A48C-7995C9528489}"/>
              </a:ext>
            </a:extLst>
          </p:cNvPr>
          <p:cNvSpPr/>
          <p:nvPr/>
        </p:nvSpPr>
        <p:spPr>
          <a:xfrm>
            <a:off x="5663952" y="3212976"/>
            <a:ext cx="5400600" cy="3383949"/>
          </a:xfrm>
          <a:prstGeom prst="wedgeRoundRectCallout">
            <a:avLst>
              <a:gd name="adj1" fmla="val -32849"/>
              <a:gd name="adj2" fmla="val -58080"/>
              <a:gd name="adj3" fmla="val 16667"/>
            </a:avLst>
          </a:prstGeom>
          <a:solidFill>
            <a:schemeClr val="bg1">
              <a:lumMod val="85000"/>
              <a:alpha val="80000"/>
            </a:schemeClr>
          </a:solidFill>
          <a:ln w="3175">
            <a:solidFill>
              <a:srgbClr val="5C8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dirty="0">
                <a:solidFill>
                  <a:schemeClr val="tx1"/>
                </a:solidFill>
                <a:latin typeface="Roboto" panose="02000000000000000000" pitchFamily="2" charset="0"/>
                <a:ea typeface="Roboto" panose="02000000000000000000" pitchFamily="2" charset="0"/>
              </a:rPr>
              <a:t>Larry Page</a:t>
            </a:r>
            <a:r>
              <a:rPr lang="de-DE" dirty="0">
                <a:solidFill>
                  <a:schemeClr val="tx1"/>
                </a:solidFill>
                <a:latin typeface="Roboto Light" panose="02000000000000000000" pitchFamily="2" charset="0"/>
                <a:ea typeface="Roboto Light" panose="02000000000000000000" pitchFamily="2" charset="0"/>
              </a:rPr>
              <a:t>: "</a:t>
            </a:r>
            <a:r>
              <a:rPr lang="de-DE" i="1" dirty="0">
                <a:solidFill>
                  <a:schemeClr val="tx1"/>
                </a:solidFill>
                <a:latin typeface="Roboto Light" panose="02000000000000000000" pitchFamily="2" charset="0"/>
                <a:ea typeface="Roboto Light" panose="02000000000000000000" pitchFamily="2" charset="0"/>
              </a:rPr>
              <a:t>OKRs </a:t>
            </a:r>
            <a:r>
              <a:rPr lang="de-DE" i="1" dirty="0" err="1">
                <a:solidFill>
                  <a:schemeClr val="tx1"/>
                </a:solidFill>
                <a:latin typeface="Roboto Light" panose="02000000000000000000" pitchFamily="2" charset="0"/>
                <a:ea typeface="Roboto Light" panose="02000000000000000000" pitchFamily="2" charset="0"/>
              </a:rPr>
              <a:t>have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helped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lead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us</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to</a:t>
            </a:r>
            <a:r>
              <a:rPr lang="de-DE" i="1" dirty="0">
                <a:solidFill>
                  <a:schemeClr val="tx1"/>
                </a:solidFill>
                <a:latin typeface="Roboto Light" panose="02000000000000000000" pitchFamily="2" charset="0"/>
                <a:ea typeface="Roboto Light" panose="02000000000000000000" pitchFamily="2" charset="0"/>
              </a:rPr>
              <a:t> 10x </a:t>
            </a:r>
            <a:r>
              <a:rPr lang="de-DE" i="1" dirty="0" err="1">
                <a:solidFill>
                  <a:schemeClr val="tx1"/>
                </a:solidFill>
                <a:latin typeface="Roboto Light" panose="02000000000000000000" pitchFamily="2" charset="0"/>
                <a:ea typeface="Roboto Light" panose="02000000000000000000" pitchFamily="2" charset="0"/>
              </a:rPr>
              <a:t>growth</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many</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times</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over</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They've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helped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make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our</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crazily</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bold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mission</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of</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organizing</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world's</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information</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perhaps</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even</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achievable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They've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kept</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and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rest</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of</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company</a:t>
            </a:r>
            <a:r>
              <a:rPr lang="de-DE" i="1" dirty="0">
                <a:solidFill>
                  <a:schemeClr val="tx1"/>
                </a:solidFill>
                <a:latin typeface="Roboto Light" panose="02000000000000000000" pitchFamily="2" charset="0"/>
                <a:ea typeface="Roboto Light" panose="02000000000000000000" pitchFamily="2" charset="0"/>
              </a:rPr>
              <a:t> on time </a:t>
            </a:r>
            <a:r>
              <a:rPr lang="de-DE" i="1" dirty="0" err="1">
                <a:solidFill>
                  <a:schemeClr val="tx1"/>
                </a:solidFill>
                <a:latin typeface="Roboto Light" panose="02000000000000000000" pitchFamily="2" charset="0"/>
                <a:ea typeface="Roboto Light" panose="02000000000000000000" pitchFamily="2" charset="0"/>
              </a:rPr>
              <a:t>and</a:t>
            </a:r>
            <a:r>
              <a:rPr lang="de-DE" i="1" dirty="0">
                <a:solidFill>
                  <a:schemeClr val="tx1"/>
                </a:solidFill>
                <a:latin typeface="Roboto Light" panose="02000000000000000000" pitchFamily="2" charset="0"/>
                <a:ea typeface="Roboto Light" panose="02000000000000000000" pitchFamily="2" charset="0"/>
              </a:rPr>
              <a:t> on </a:t>
            </a:r>
            <a:r>
              <a:rPr lang="de-DE" i="1" dirty="0" err="1">
                <a:solidFill>
                  <a:schemeClr val="tx1"/>
                </a:solidFill>
                <a:latin typeface="Roboto Light" panose="02000000000000000000" pitchFamily="2" charset="0"/>
                <a:ea typeface="Roboto Light" panose="02000000000000000000" pitchFamily="2" charset="0"/>
              </a:rPr>
              <a:t>track</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when</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it</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mattered</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the</a:t>
            </a:r>
            <a:r>
              <a:rPr lang="de-DE" i="1" dirty="0">
                <a:solidFill>
                  <a:schemeClr val="tx1"/>
                </a:solidFill>
                <a:latin typeface="Roboto Light" panose="02000000000000000000" pitchFamily="2" charset="0"/>
                <a:ea typeface="Roboto Light" panose="02000000000000000000" pitchFamily="2" charset="0"/>
              </a:rPr>
              <a:t> </a:t>
            </a:r>
            <a:r>
              <a:rPr lang="de-DE" i="1" dirty="0" err="1">
                <a:solidFill>
                  <a:schemeClr val="tx1"/>
                </a:solidFill>
                <a:latin typeface="Roboto Light" panose="02000000000000000000" pitchFamily="2" charset="0"/>
                <a:ea typeface="Roboto Light" panose="02000000000000000000" pitchFamily="2" charset="0"/>
              </a:rPr>
              <a:t>most</a:t>
            </a:r>
            <a:r>
              <a:rPr lang="de-DE" i="1" dirty="0">
                <a:solidFill>
                  <a:schemeClr val="tx1"/>
                </a:solidFill>
                <a:latin typeface="Roboto Light" panose="02000000000000000000" pitchFamily="2" charset="0"/>
                <a:ea typeface="Roboto Light" panose="02000000000000000000" pitchFamily="2" charset="0"/>
              </a:rPr>
              <a:t>.</a:t>
            </a:r>
            <a:r>
              <a:rPr lang="de-DE" dirty="0">
                <a:solidFill>
                  <a:schemeClr val="tx1"/>
                </a:solidFill>
                <a:latin typeface="Roboto Light" panose="02000000000000000000" pitchFamily="2" charset="0"/>
                <a:ea typeface="Roboto Light" panose="02000000000000000000" pitchFamily="2" charset="0"/>
              </a:rPr>
              <a:t>"</a:t>
            </a:r>
          </a:p>
        </p:txBody>
      </p:sp>
    </p:spTree>
    <p:extLst>
      <p:ext uri="{BB962C8B-B14F-4D97-AF65-F5344CB8AC3E}">
        <p14:creationId xmlns:p14="http://schemas.microsoft.com/office/powerpoint/2010/main" val="16384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1992: Balanced Scorecard, von R. Kaplan und D. Norton</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pic>
        <p:nvPicPr>
          <p:cNvPr id="2050" name="Picture 2" descr="https://upload.wikimedia.org/wikipedia/commons/3/34/Balanced_Scorecard.png">
            <a:extLst>
              <a:ext uri="{FF2B5EF4-FFF2-40B4-BE49-F238E27FC236}">
                <a16:creationId xmlns:a16="http://schemas.microsoft.com/office/drawing/2014/main" id="{55DDB31B-0939-224C-A83E-13A8C7CD76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848" y="1970838"/>
            <a:ext cx="6516216" cy="4887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B52964D9-2BB1-BA4F-838F-DE4D48637E56}"/>
              </a:ext>
            </a:extLst>
          </p:cNvPr>
          <p:cNvSpPr txBox="1"/>
          <p:nvPr/>
        </p:nvSpPr>
        <p:spPr>
          <a:xfrm>
            <a:off x="9227022" y="6135107"/>
            <a:ext cx="2026517" cy="246221"/>
          </a:xfrm>
          <a:prstGeom prst="rect">
            <a:avLst/>
          </a:prstGeom>
          <a:noFill/>
        </p:spPr>
        <p:txBody>
          <a:bodyPr wrap="none" rtlCol="0">
            <a:spAutoFit/>
          </a:bodyPr>
          <a:lstStyle/>
          <a:p>
            <a:r>
              <a:rPr lang="en-US" sz="1000" dirty="0">
                <a:solidFill>
                  <a:schemeClr val="bg1">
                    <a:lumMod val="50000"/>
                  </a:schemeClr>
                </a:solidFill>
                <a:latin typeface="Arial" panose="020B0604020202020204" pitchFamily="34" charset="0"/>
                <a:cs typeface="Arial" panose="020B0604020202020204" pitchFamily="34" charset="0"/>
              </a:rPr>
              <a:t>© CC BY-SA 3.0 (</a:t>
            </a:r>
            <a:r>
              <a:rPr lang="en-US" sz="1000" dirty="0" err="1">
                <a:solidFill>
                  <a:schemeClr val="bg1">
                    <a:lumMod val="50000"/>
                  </a:schemeClr>
                </a:solidFill>
                <a:latin typeface="Arial" panose="020B0604020202020204" pitchFamily="34" charset="0"/>
                <a:cs typeface="Arial" panose="020B0604020202020204" pitchFamily="34" charset="0"/>
              </a:rPr>
              <a:t>Wikipedia.org</a:t>
            </a:r>
            <a:r>
              <a:rPr lang="en-US" sz="1000" dirty="0">
                <a:solidFill>
                  <a:schemeClr val="bg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0766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1999: Gazelles One-Page-Strategic-Plan, von Verne Harnish</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pic>
        <p:nvPicPr>
          <p:cNvPr id="6" name="Grafik 5">
            <a:extLst>
              <a:ext uri="{FF2B5EF4-FFF2-40B4-BE49-F238E27FC236}">
                <a16:creationId xmlns:a16="http://schemas.microsoft.com/office/drawing/2014/main" id="{7CA12039-C2A5-9B4F-8CA9-385C460026B0}"/>
              </a:ext>
            </a:extLst>
          </p:cNvPr>
          <p:cNvPicPr>
            <a:picLocks noChangeAspect="1"/>
          </p:cNvPicPr>
          <p:nvPr/>
        </p:nvPicPr>
        <p:blipFill>
          <a:blip r:embed="rId3"/>
          <a:stretch>
            <a:fillRect/>
          </a:stretch>
        </p:blipFill>
        <p:spPr>
          <a:xfrm>
            <a:off x="1199456" y="1951051"/>
            <a:ext cx="9492716" cy="4511100"/>
          </a:xfrm>
          <a:prstGeom prst="rect">
            <a:avLst/>
          </a:prstGeom>
        </p:spPr>
      </p:pic>
    </p:spTree>
    <p:extLst>
      <p:ext uri="{BB962C8B-B14F-4D97-AF65-F5344CB8AC3E}">
        <p14:creationId xmlns:p14="http://schemas.microsoft.com/office/powerpoint/2010/main" val="330163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1999: Job Scorecard, von Brad Smart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pic>
        <p:nvPicPr>
          <p:cNvPr id="7" name="Grafik 6">
            <a:extLst>
              <a:ext uri="{FF2B5EF4-FFF2-40B4-BE49-F238E27FC236}">
                <a16:creationId xmlns:a16="http://schemas.microsoft.com/office/drawing/2014/main" id="{F0983164-001F-9D4E-8C8A-CBA3AF8D3CD8}"/>
              </a:ext>
            </a:extLst>
          </p:cNvPr>
          <p:cNvPicPr>
            <a:picLocks noChangeAspect="1"/>
          </p:cNvPicPr>
          <p:nvPr/>
        </p:nvPicPr>
        <p:blipFill>
          <a:blip r:embed="rId3"/>
          <a:stretch>
            <a:fillRect/>
          </a:stretch>
        </p:blipFill>
        <p:spPr>
          <a:xfrm>
            <a:off x="347737" y="1988840"/>
            <a:ext cx="6615816" cy="2578472"/>
          </a:xfrm>
          <a:prstGeom prst="rect">
            <a:avLst/>
          </a:prstGeom>
        </p:spPr>
      </p:pic>
      <p:pic>
        <p:nvPicPr>
          <p:cNvPr id="9" name="Grafik 8">
            <a:extLst>
              <a:ext uri="{FF2B5EF4-FFF2-40B4-BE49-F238E27FC236}">
                <a16:creationId xmlns:a16="http://schemas.microsoft.com/office/drawing/2014/main" id="{082679B3-FBE4-3F42-ABD6-5A8E47D2DB56}"/>
              </a:ext>
            </a:extLst>
          </p:cNvPr>
          <p:cNvPicPr>
            <a:picLocks noChangeAspect="1"/>
          </p:cNvPicPr>
          <p:nvPr/>
        </p:nvPicPr>
        <p:blipFill>
          <a:blip r:embed="rId4"/>
          <a:stretch>
            <a:fillRect/>
          </a:stretch>
        </p:blipFill>
        <p:spPr>
          <a:xfrm>
            <a:off x="4583832" y="4437112"/>
            <a:ext cx="7200900" cy="2095500"/>
          </a:xfrm>
          <a:prstGeom prst="rect">
            <a:avLst/>
          </a:prstGeom>
        </p:spPr>
      </p:pic>
    </p:spTree>
    <p:extLst>
      <p:ext uri="{BB962C8B-B14F-4D97-AF65-F5344CB8AC3E}">
        <p14:creationId xmlns:p14="http://schemas.microsoft.com/office/powerpoint/2010/main" val="1802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hier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aufgeführten</a:t>
            </a:r>
            <a:r>
              <a:rPr lang="en-US" sz="2000" dirty="0">
                <a:latin typeface="Roboto Light" charset="0"/>
                <a:ea typeface="Roboto Light" charset="0"/>
                <a:cs typeface="Roboto Light" charset="0"/>
              </a:rPr>
              <a:t> Frameworks </a:t>
            </a:r>
            <a:r>
              <a:rPr lang="en-US" sz="2000" dirty="0" err="1">
                <a:latin typeface="Roboto Light" charset="0"/>
                <a:ea typeface="Roboto Light" charset="0"/>
                <a:cs typeface="Roboto Light" charset="0"/>
              </a:rPr>
              <a:t>bringen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Struktur</a:t>
            </a:r>
            <a:r>
              <a:rPr lang="en-US" sz="2000" dirty="0">
                <a:latin typeface="Roboto Light" charset="0"/>
                <a:ea typeface="Roboto Light" charset="0"/>
                <a:cs typeface="Roboto Light" charset="0"/>
              </a:rPr>
              <a:t> in den </a:t>
            </a:r>
            <a:r>
              <a:rPr lang="en-US" sz="2000" dirty="0" err="1">
                <a:latin typeface="Roboto Light" charset="0"/>
                <a:ea typeface="Roboto Light" charset="0"/>
                <a:cs typeface="Roboto Light" charset="0"/>
              </a:rPr>
              <a:t>Prozess</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helfen</a:t>
            </a:r>
            <a:r>
              <a:rPr lang="en-US" sz="2000" dirty="0">
                <a:latin typeface="Roboto Light" charset="0"/>
                <a:ea typeface="Roboto Light" charset="0"/>
                <a:cs typeface="Roboto Light" charset="0"/>
              </a:rPr>
              <a:t>, die Dinge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erledigen</a:t>
            </a:r>
            <a:r>
              <a:rPr lang="de-DE" sz="2000" dirty="0">
                <a:latin typeface="Roboto Light" charset="0"/>
                <a:ea typeface="Roboto Light" charset="0"/>
                <a:cs typeface="Roboto Light" charset="0"/>
              </a:rPr>
              <a:t>.</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1954: Management by Objectives (MBOs), von Peter Drucker</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1965: Lean Hoshin </a:t>
            </a:r>
            <a:r>
              <a:rPr lang="en-US" sz="2000" dirty="0" err="1">
                <a:latin typeface="Roboto Light" charset="0"/>
                <a:ea typeface="Roboto Light" charset="0"/>
                <a:cs typeface="Roboto Light" charset="0"/>
              </a:rPr>
              <a:t>Kanri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Englisch</a:t>
            </a:r>
            <a:r>
              <a:rPr lang="en-US" sz="2000" dirty="0">
                <a:latin typeface="Roboto Light" charset="0"/>
                <a:ea typeface="Roboto Light" charset="0"/>
                <a:cs typeface="Roboto Light" charset="0"/>
              </a:rPr>
              <a:t>: Policy Deployment), von Yoji </a:t>
            </a:r>
            <a:r>
              <a:rPr lang="en-US" sz="2000" dirty="0" err="1">
                <a:latin typeface="Roboto Light" charset="0"/>
                <a:ea typeface="Roboto Light" charset="0"/>
                <a:cs typeface="Roboto Light" charset="0"/>
              </a:rPr>
              <a:t>Akao</a:t>
            </a:r>
            <a:endParaRPr lang="en-US" sz="2000" dirty="0">
              <a:latin typeface="Roboto Light" charset="0"/>
              <a:ea typeface="Roboto Light" charset="0"/>
              <a:cs typeface="Roboto Light" charset="0"/>
            </a:endParaRP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solidFill>
                  <a:schemeClr val="bg1">
                    <a:lumMod val="50000"/>
                  </a:schemeClr>
                </a:solidFill>
                <a:latin typeface="Roboto Light" charset="0"/>
                <a:ea typeface="Roboto Light" charset="0"/>
                <a:cs typeface="Roboto Light" charset="0"/>
              </a:rPr>
              <a:t>1971: Objectives and Key Results (OKRs), von Andy Grove (Intel), John </a:t>
            </a:r>
            <a:r>
              <a:rPr lang="en-US" sz="2000" dirty="0" err="1">
                <a:solidFill>
                  <a:schemeClr val="bg1">
                    <a:lumMod val="50000"/>
                  </a:schemeClr>
                </a:solidFill>
                <a:latin typeface="Roboto Light" charset="0"/>
                <a:ea typeface="Roboto Light" charset="0"/>
                <a:cs typeface="Roboto Light" charset="0"/>
              </a:rPr>
              <a:t>Doerr</a:t>
            </a:r>
            <a:r>
              <a:rPr lang="en-US" sz="2000" dirty="0">
                <a:solidFill>
                  <a:schemeClr val="bg1">
                    <a:lumMod val="50000"/>
                  </a:schemeClr>
                </a:solidFill>
                <a:latin typeface="Roboto Light" charset="0"/>
                <a:ea typeface="Roboto Light" charset="0"/>
                <a:cs typeface="Roboto Light" charset="0"/>
              </a:rPr>
              <a:t> (Intel/Google)</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1981: SMART Goals, von George Doran, Arthur Miller und James Cunningham</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solidFill>
                  <a:schemeClr val="bg1">
                    <a:lumMod val="50000"/>
                  </a:schemeClr>
                </a:solidFill>
                <a:latin typeface="Roboto Light" charset="0"/>
                <a:ea typeface="Roboto Light" charset="0"/>
                <a:cs typeface="Roboto Light" charset="0"/>
              </a:rPr>
              <a:t>1992: Balanced Scorecard, von R. Kaplan und D. Norton</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solidFill>
                  <a:schemeClr val="bg1">
                    <a:lumMod val="50000"/>
                  </a:schemeClr>
                </a:solidFill>
                <a:latin typeface="Roboto Light" charset="0"/>
                <a:ea typeface="Roboto Light" charset="0"/>
                <a:cs typeface="Roboto Light" charset="0"/>
              </a:rPr>
              <a:t>1999: Gazelles One-Page-Strategic-Plan, von Verne Harnish</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solidFill>
                  <a:schemeClr val="bg1">
                    <a:lumMod val="50000"/>
                  </a:schemeClr>
                </a:solidFill>
                <a:latin typeface="Roboto Light" charset="0"/>
                <a:ea typeface="Roboto Light" charset="0"/>
                <a:cs typeface="Roboto Light" charset="0"/>
              </a:rPr>
              <a:t>1999: Job Scorecard, von Brad Smart</a:t>
            </a:r>
          </a:p>
          <a:p>
            <a:pPr marL="742950" lvl="1" indent="-285750">
              <a:lnSpc>
                <a:spcPct val="150000"/>
              </a:lnSpc>
              <a:buFont typeface="Symbol"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2001: Flywheel, von Jim Collins</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Frameworks </a:t>
            </a:r>
            <a:r>
              <a:rPr lang="en-US" dirty="0" err="1"/>
              <a:t>zur</a:t>
            </a:r>
            <a:r>
              <a:rPr lang="en-US" dirty="0"/>
              <a:t> </a:t>
            </a:r>
            <a:r>
              <a:rPr lang="en-US" dirty="0" err="1"/>
              <a:t>Steuerung</a:t>
            </a:r>
            <a:r>
              <a:rPr lang="en-US" dirty="0"/>
              <a:t> der </a:t>
            </a:r>
            <a:r>
              <a:rPr lang="en-US" dirty="0" err="1"/>
              <a:t>Umsetzung</a:t>
            </a:r>
            <a:endParaRPr lang="en-US" dirty="0"/>
          </a:p>
        </p:txBody>
      </p:sp>
      <p:sp>
        <p:nvSpPr>
          <p:cNvPr id="2" name="Würfel 1">
            <a:extLst>
              <a:ext uri="{FF2B5EF4-FFF2-40B4-BE49-F238E27FC236}">
                <a16:creationId xmlns:a16="http://schemas.microsoft.com/office/drawing/2014/main" id="{3DF2AD24-FB3E-7748-90C3-1EA58C21ADBF}"/>
              </a:ext>
            </a:extLst>
          </p:cNvPr>
          <p:cNvSpPr/>
          <p:nvPr/>
        </p:nvSpPr>
        <p:spPr>
          <a:xfrm rot="1436966">
            <a:off x="8935633" y="2704422"/>
            <a:ext cx="754050" cy="31424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latin typeface="Courier New" panose="02070309020205020404" pitchFamily="49" charset="0"/>
                <a:ea typeface="Helvetica Neue Light" panose="02000403000000020004" pitchFamily="2" charset="0"/>
                <a:cs typeface="Courier New" panose="02070309020205020404" pitchFamily="49" charset="0"/>
              </a:rPr>
              <a:t>Lean</a:t>
            </a:r>
          </a:p>
        </p:txBody>
      </p:sp>
      <p:sp>
        <p:nvSpPr>
          <p:cNvPr id="7" name="Würfel 6">
            <a:extLst>
              <a:ext uri="{FF2B5EF4-FFF2-40B4-BE49-F238E27FC236}">
                <a16:creationId xmlns:a16="http://schemas.microsoft.com/office/drawing/2014/main" id="{84725025-F54E-0348-B3E8-1B4F3612BFF9}"/>
              </a:ext>
            </a:extLst>
          </p:cNvPr>
          <p:cNvSpPr/>
          <p:nvPr/>
        </p:nvSpPr>
        <p:spPr>
          <a:xfrm rot="1436966">
            <a:off x="11235659" y="3087441"/>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sp>
        <p:nvSpPr>
          <p:cNvPr id="9" name="Würfel 8">
            <a:extLst>
              <a:ext uri="{FF2B5EF4-FFF2-40B4-BE49-F238E27FC236}">
                <a16:creationId xmlns:a16="http://schemas.microsoft.com/office/drawing/2014/main" id="{5A338018-C863-8646-BE6B-7D0CB58EC727}"/>
              </a:ext>
            </a:extLst>
          </p:cNvPr>
          <p:cNvSpPr/>
          <p:nvPr/>
        </p:nvSpPr>
        <p:spPr>
          <a:xfrm rot="1436966">
            <a:off x="4826948" y="5607721"/>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spTree>
    <p:extLst>
      <p:ext uri="{BB962C8B-B14F-4D97-AF65-F5344CB8AC3E}">
        <p14:creationId xmlns:p14="http://schemas.microsoft.com/office/powerpoint/2010/main" val="170770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8">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 calcmode="lin" valueType="num">
                                      <p:cBhvr additive="base">
                                        <p:cTn id="55" dur="500"/>
                                        <p:tgtEl>
                                          <p:spTgt spid="8">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8">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nodeType="click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 calcmode="lin" valueType="num">
                                      <p:cBhvr additive="base">
                                        <p:cTn id="61" dur="500"/>
                                        <p:tgtEl>
                                          <p:spTgt spid="8">
                                            <p:txEl>
                                              <p:pRg st="9" end="9"/>
                                            </p:txEl>
                                          </p:spTgt>
                                        </p:tgtEl>
                                        <p:attrNameLst>
                                          <p:attrName>ppt_y</p:attrName>
                                        </p:attrNameLst>
                                      </p:cBhvr>
                                      <p:tavLst>
                                        <p:tav tm="0">
                                          <p:val>
                                            <p:strVal val="#ppt_y+#ppt_h*1.125000"/>
                                          </p:val>
                                        </p:tav>
                                        <p:tav tm="100000">
                                          <p:val>
                                            <p:strVal val="#ppt_y"/>
                                          </p:val>
                                        </p:tav>
                                      </p:tavLst>
                                    </p:anim>
                                    <p:animEffect transition="in" filter="wipe(up)">
                                      <p:cBhvr>
                                        <p:cTn id="62" dur="500"/>
                                        <p:tgtEl>
                                          <p:spTgt spid="8">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p:tgtEl>
                                          <p:spTgt spid="9"/>
                                        </p:tgtEl>
                                        <p:attrNameLst>
                                          <p:attrName>ppt_y</p:attrName>
                                        </p:attrNameLst>
                                      </p:cBhvr>
                                      <p:tavLst>
                                        <p:tav tm="0">
                                          <p:val>
                                            <p:strVal val="#ppt_y+#ppt_h*1.125000"/>
                                          </p:val>
                                        </p:tav>
                                        <p:tav tm="100000">
                                          <p:val>
                                            <p:strVal val="#ppt_y"/>
                                          </p:val>
                                        </p:tav>
                                      </p:tavLst>
                                    </p:anim>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Lean </a:t>
            </a:r>
            <a:r>
              <a:rPr lang="en-US" dirty="0" err="1">
                <a:solidFill>
                  <a:prstClr val="black"/>
                </a:solidFill>
                <a:latin typeface="Roboto Light" panose="02000000000000000000" pitchFamily="2" charset="0"/>
                <a:ea typeface="Roboto Light" panose="02000000000000000000" pitchFamily="2" charset="0"/>
              </a:rPr>
              <a:t>Prinzipien</a:t>
            </a:r>
            <a:endParaRPr lang="en-US" dirty="0">
              <a:solidFill>
                <a:prstClr val="black"/>
              </a:solidFill>
              <a:latin typeface="Roboto Light" panose="02000000000000000000" pitchFamily="2" charset="0"/>
              <a:ea typeface="Roboto Light"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endParaRPr lang="en-US"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Frameworks </a:t>
            </a:r>
            <a:r>
              <a:rPr lang="en-US" dirty="0" err="1">
                <a:solidFill>
                  <a:prstClr val="black"/>
                </a:solidFill>
                <a:latin typeface="Roboto Light" panose="02000000000000000000" pitchFamily="2" charset="0"/>
                <a:ea typeface="Roboto Light" panose="02000000000000000000" pitchFamily="2" charset="0"/>
              </a:rPr>
              <a:t>zur</a:t>
            </a:r>
            <a:r>
              <a:rPr lang="en-US" dirty="0">
                <a:solidFill>
                  <a:prstClr val="black"/>
                </a:solidFill>
                <a:latin typeface="Roboto Light" panose="02000000000000000000" pitchFamily="2" charset="0"/>
                <a:ea typeface="Roboto Light" panose="02000000000000000000" pitchFamily="2" charset="0"/>
              </a:rPr>
              <a:t> </a:t>
            </a:r>
            <a:r>
              <a:rPr lang="en-US" dirty="0" err="1">
                <a:solidFill>
                  <a:prstClr val="black"/>
                </a:solidFill>
                <a:latin typeface="Roboto Light" panose="02000000000000000000" pitchFamily="2" charset="0"/>
                <a:ea typeface="Roboto Light" panose="02000000000000000000" pitchFamily="2" charset="0"/>
              </a:rPr>
              <a:t>Steuerung</a:t>
            </a:r>
            <a:r>
              <a:rPr lang="en-US" dirty="0">
                <a:solidFill>
                  <a:prstClr val="black"/>
                </a:solidFill>
                <a:latin typeface="Roboto Light" panose="02000000000000000000" pitchFamily="2" charset="0"/>
                <a:ea typeface="Roboto Light" panose="02000000000000000000" pitchFamily="2" charset="0"/>
              </a:rPr>
              <a:t> der </a:t>
            </a:r>
            <a:r>
              <a:rPr lang="en-US" dirty="0" err="1">
                <a:solidFill>
                  <a:prstClr val="black"/>
                </a:solidFill>
                <a:latin typeface="Roboto Light" panose="02000000000000000000" pitchFamily="2" charset="0"/>
                <a:ea typeface="Roboto Light" panose="02000000000000000000" pitchFamily="2" charset="0"/>
              </a:rPr>
              <a:t>Umsetzung</a:t>
            </a:r>
            <a:endParaRPr lang="en-US" dirty="0">
              <a:solidFill>
                <a:prstClr val="black"/>
              </a:solidFill>
              <a:latin typeface="Roboto Light" panose="02000000000000000000" pitchFamily="2" charset="0"/>
              <a:ea typeface="Roboto Light" panose="02000000000000000000" pitchFamily="2"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panose="02000000000000000000" pitchFamily="2" charset="0"/>
                <a:ea typeface="Roboto" panose="02000000000000000000" pitchFamily="2" charset="0"/>
              </a:rPr>
              <a:t>Schritt</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für</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Schritt</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zum</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Erfolg</a:t>
            </a:r>
            <a:endParaRPr lang="en-US" dirty="0">
              <a:solidFill>
                <a:prstClr val="black"/>
              </a:solidFill>
              <a:latin typeface="Roboto" panose="02000000000000000000" pitchFamily="2" charset="0"/>
              <a:ea typeface="Roboto" panose="02000000000000000000" pitchFamily="2"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197903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Strategy Execution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Disziplin</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erfolgreichen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Plans.</a:t>
            </a:r>
            <a:endParaRPr lang="en-US" sz="2000"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Disziplin</a:t>
            </a:r>
            <a:r>
              <a:rPr lang="en-US" sz="2800" b="0" dirty="0">
                <a:solidFill>
                  <a:srgbClr val="646464"/>
                </a:solidFill>
                <a:latin typeface="Roboto Light" panose="02000000000000000000" pitchFamily="2" charset="0"/>
                <a:ea typeface="Roboto Light" panose="02000000000000000000" pitchFamily="2" charset="0"/>
                <a:cs typeface="Roboto Medium" charset="0"/>
              </a:rPr>
              <a:t> “Strategy Execution”</a:t>
            </a:r>
          </a:p>
        </p:txBody>
      </p:sp>
    </p:spTree>
    <p:extLst>
      <p:ext uri="{BB962C8B-B14F-4D97-AF65-F5344CB8AC3E}">
        <p14:creationId xmlns:p14="http://schemas.microsoft.com/office/powerpoint/2010/main" val="1755819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p:nvPr/>
        </p:nvSpPr>
        <p:spPr>
          <a:xfrm>
            <a:off x="335360" y="1585135"/>
            <a:ext cx="11521280" cy="45081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Unabhängig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davon</a:t>
            </a:r>
            <a:r>
              <a:rPr lang="en-US" sz="2000" dirty="0">
                <a:latin typeface="Roboto Light" charset="0"/>
                <a:ea typeface="Roboto Light" charset="0"/>
                <a:cs typeface="Roboto Light" charset="0"/>
              </a:rPr>
              <a:t>, welches Framework Sie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verwenden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folgenden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Schritte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erfolgreiche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unerlässlich</a:t>
            </a:r>
            <a:r>
              <a:rPr lang="en-US" sz="2000" dirty="0">
                <a:latin typeface="Roboto Light" charset="0"/>
                <a:ea typeface="Roboto Light" charset="0"/>
                <a:cs typeface="Roboto Light" charset="0"/>
              </a:rPr>
              <a:t>. </a:t>
            </a: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marL="342900" indent="-342900">
              <a:lnSpc>
                <a:spcPct val="150000"/>
              </a:lnSpc>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Den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realen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relevanten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Initiativen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Maßnahmen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entwickeln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visualisieren</a:t>
            </a:r>
            <a:r>
              <a:rPr lang="en-US" sz="2000" dirty="0">
                <a:latin typeface="Roboto Light" charset="0"/>
                <a:ea typeface="Roboto Light" charset="0"/>
                <a:cs typeface="Roboto Light" charset="0"/>
              </a:rPr>
              <a:t>.</a:t>
            </a:r>
          </a:p>
          <a:p>
            <a:pPr marL="342900" indent="-342900">
              <a:lnSpc>
                <a:spcPct val="150000"/>
              </a:lnSpc>
              <a:spcBef>
                <a:spcPts val="600"/>
              </a:spcBef>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Accountability </a:t>
            </a:r>
            <a:r>
              <a:rPr lang="en-US" sz="2000" dirty="0" err="1">
                <a:latin typeface="Roboto Light" charset="0"/>
                <a:ea typeface="Roboto Light" charset="0"/>
                <a:cs typeface="Roboto Light" charset="0"/>
              </a:rPr>
              <a:t>festlegen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sodass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jedes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jede</a:t>
            </a:r>
            <a:r>
              <a:rPr lang="en-US" sz="2000" dirty="0">
                <a:latin typeface="Roboto Light" charset="0"/>
                <a:ea typeface="Roboto Light" charset="0"/>
                <a:cs typeface="Roboto Light" charset="0"/>
              </a:rPr>
              <a:t> Initiative und </a:t>
            </a:r>
            <a:r>
              <a:rPr lang="en-US" sz="2000" dirty="0" err="1">
                <a:latin typeface="Roboto Light" charset="0"/>
                <a:ea typeface="Roboto Light" charset="0"/>
                <a:cs typeface="Roboto Light" charset="0"/>
              </a:rPr>
              <a:t>jede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Maßnahme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Verantwortlichen</a:t>
            </a:r>
            <a:r>
              <a:rPr lang="en-US" sz="2000" dirty="0">
                <a:latin typeface="Roboto Light" charset="0"/>
                <a:ea typeface="Roboto Light" charset="0"/>
                <a:cs typeface="Roboto Light" charset="0"/>
              </a:rPr>
              <a:t> hat.</a:t>
            </a:r>
          </a:p>
          <a:p>
            <a:pPr marL="342900" indent="-342900">
              <a:lnSpc>
                <a:spcPct val="150000"/>
              </a:lnSpc>
              <a:spcBef>
                <a:spcPts val="600"/>
              </a:spcBef>
              <a:buFontTx/>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Die </a:t>
            </a:r>
            <a:r>
              <a:rPr lang="en-US" sz="2000" dirty="0" err="1">
                <a:latin typeface="Roboto Light" charset="0"/>
                <a:ea typeface="Roboto Light" charset="0"/>
              </a:rPr>
              <a:t>Organisation</a:t>
            </a:r>
            <a:r>
              <a:rPr lang="en-US" sz="2000" dirty="0">
                <a:latin typeface="Roboto Light" charset="0"/>
                <a:ea typeface="Roboto Light" charset="0"/>
              </a:rPr>
              <a:t> </a:t>
            </a:r>
            <a:r>
              <a:rPr lang="en-US" sz="2000" dirty="0" err="1">
                <a:latin typeface="Roboto Light" charset="0"/>
                <a:ea typeface="Roboto Light" charset="0"/>
              </a:rPr>
              <a:t>ausrichten</a:t>
            </a:r>
            <a:r>
              <a:rPr lang="en-US" sz="2000" dirty="0">
                <a:latin typeface="Roboto Light" charset="0"/>
                <a:ea typeface="Roboto Light" charset="0"/>
              </a:rPr>
              <a:t>, </a:t>
            </a:r>
            <a:r>
              <a:rPr lang="en-US" sz="2000" dirty="0" err="1">
                <a:latin typeface="Roboto Light" charset="0"/>
                <a:ea typeface="Roboto Light" charset="0"/>
              </a:rPr>
              <a:t>indem</a:t>
            </a:r>
            <a:r>
              <a:rPr lang="en-US" sz="2000" dirty="0">
                <a:latin typeface="Roboto Light" charset="0"/>
                <a:ea typeface="Roboto Light" charset="0"/>
              </a:rPr>
              <a:t> der </a:t>
            </a:r>
            <a:r>
              <a:rPr lang="en-US" sz="2000" dirty="0" err="1">
                <a:latin typeface="Roboto Light" charset="0"/>
                <a:ea typeface="Roboto Light" charset="0"/>
              </a:rPr>
              <a:t>Strategieplan</a:t>
            </a:r>
            <a:r>
              <a:rPr lang="en-US" sz="2000" dirty="0">
                <a:latin typeface="Roboto Light" charset="0"/>
                <a:ea typeface="Roboto Light" charset="0"/>
              </a:rPr>
              <a:t> </a:t>
            </a:r>
            <a:r>
              <a:rPr lang="en-US" sz="2000" dirty="0" err="1">
                <a:latin typeface="Roboto Light" charset="0"/>
                <a:ea typeface="Roboto Light" charset="0"/>
              </a:rPr>
              <a:t>über</a:t>
            </a:r>
            <a:r>
              <a:rPr lang="en-US" sz="2000" dirty="0">
                <a:latin typeface="Roboto Light" charset="0"/>
                <a:ea typeface="Roboto Light" charset="0"/>
              </a:rPr>
              <a:t> </a:t>
            </a:r>
            <a:r>
              <a:rPr lang="en-US" sz="2000" dirty="0" err="1">
                <a:latin typeface="Roboto Light" charset="0"/>
                <a:ea typeface="Roboto Light" charset="0"/>
              </a:rPr>
              <a:t>alle</a:t>
            </a:r>
            <a:r>
              <a:rPr lang="en-US" sz="2000" dirty="0">
                <a:latin typeface="Roboto Light" charset="0"/>
                <a:ea typeface="Roboto Light" charset="0"/>
              </a:rPr>
              <a:t> </a:t>
            </a:r>
            <a:r>
              <a:rPr lang="en-US" sz="2000" dirty="0" err="1">
                <a:latin typeface="Roboto Light" charset="0"/>
                <a:ea typeface="Roboto Light" charset="0"/>
              </a:rPr>
              <a:t>Ebenen</a:t>
            </a:r>
            <a:r>
              <a:rPr lang="en-US" sz="2000" dirty="0">
                <a:latin typeface="Roboto Light" charset="0"/>
                <a:ea typeface="Roboto Light" charset="0"/>
              </a:rPr>
              <a:t> des </a:t>
            </a:r>
            <a:r>
              <a:rPr lang="en-US" sz="2000" dirty="0" err="1">
                <a:latin typeface="Roboto Light" charset="0"/>
                <a:ea typeface="Roboto Light" charset="0"/>
              </a:rPr>
              <a:t>Unternehmens</a:t>
            </a:r>
            <a:r>
              <a:rPr lang="en-US" sz="2000" dirty="0">
                <a:latin typeface="Roboto Light" charset="0"/>
                <a:ea typeface="Roboto Light" charset="0"/>
              </a:rPr>
              <a:t> </a:t>
            </a:r>
            <a:r>
              <a:rPr lang="en-US" sz="2000" dirty="0" err="1">
                <a:latin typeface="Roboto Light" charset="0"/>
                <a:ea typeface="Roboto Light" charset="0"/>
              </a:rPr>
              <a:t>nach</a:t>
            </a:r>
            <a:r>
              <a:rPr lang="en-US" sz="2000" dirty="0">
                <a:latin typeface="Roboto Light" charset="0"/>
                <a:ea typeface="Roboto Light" charset="0"/>
              </a:rPr>
              <a:t> </a:t>
            </a:r>
            <a:r>
              <a:rPr lang="en-US" sz="2000" dirty="0" err="1">
                <a:latin typeface="Roboto Light" charset="0"/>
                <a:ea typeface="Roboto Light" charset="0"/>
              </a:rPr>
              <a:t>unten</a:t>
            </a:r>
            <a:r>
              <a:rPr lang="en-US" sz="2000" dirty="0">
                <a:latin typeface="Roboto Light" charset="0"/>
                <a:ea typeface="Roboto Light" charset="0"/>
              </a:rPr>
              <a:t> kaskadiert </a:t>
            </a:r>
            <a:r>
              <a:rPr lang="en-US" sz="2000" dirty="0" err="1">
                <a:latin typeface="Roboto Light" charset="0"/>
                <a:ea typeface="Roboto Light" charset="0"/>
              </a:rPr>
              <a:t>wird</a:t>
            </a:r>
            <a:r>
              <a:rPr lang="en-US" sz="2000" dirty="0">
                <a:latin typeface="Roboto Light" charset="0"/>
                <a:ea typeface="Roboto Light" charset="0"/>
              </a:rPr>
              <a:t>.</a:t>
            </a: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p:txBody>
      </p:sp>
      <p:sp>
        <p:nvSpPr>
          <p:cNvPr id="9" name="Rectangle 45">
            <a:extLst>
              <a:ext uri="{FF2B5EF4-FFF2-40B4-BE49-F238E27FC236}">
                <a16:creationId xmlns:a16="http://schemas.microsoft.com/office/drawing/2014/main" id="{08D2BC29-5C03-6043-A487-EAF74751D51C}"/>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Schritt</a:t>
            </a:r>
            <a:r>
              <a:rPr lang="en-US" dirty="0"/>
              <a:t> </a:t>
            </a:r>
            <a:r>
              <a:rPr lang="en-US" dirty="0" err="1"/>
              <a:t>für</a:t>
            </a:r>
            <a:r>
              <a:rPr lang="en-US" dirty="0"/>
              <a:t> </a:t>
            </a:r>
            <a:r>
              <a:rPr lang="en-US" dirty="0" err="1"/>
              <a:t>Schritt</a:t>
            </a:r>
            <a:r>
              <a:rPr lang="en-US" dirty="0"/>
              <a:t> </a:t>
            </a:r>
            <a:r>
              <a:rPr lang="en-US" dirty="0" err="1"/>
              <a:t>zum</a:t>
            </a:r>
            <a:r>
              <a:rPr lang="en-US" dirty="0"/>
              <a:t> </a:t>
            </a:r>
            <a:r>
              <a:rPr lang="en-US" dirty="0" err="1"/>
              <a:t>Erfolg</a:t>
            </a:r>
            <a:endParaRPr lang="en-US" dirty="0"/>
          </a:p>
        </p:txBody>
      </p:sp>
    </p:spTree>
    <p:extLst>
      <p:ext uri="{BB962C8B-B14F-4D97-AF65-F5344CB8AC3E}">
        <p14:creationId xmlns:p14="http://schemas.microsoft.com/office/powerpoint/2010/main" val="59127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p:nvPr/>
        </p:nvSpPr>
        <p:spPr>
          <a:xfrm>
            <a:off x="335360" y="1585135"/>
            <a:ext cx="11521280" cy="45081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900" indent="-342900">
              <a:lnSpc>
                <a:spcPct val="150000"/>
              </a:lnSpc>
              <a:spcBef>
                <a:spcPts val="1200"/>
              </a:spcBef>
              <a:buFontTx/>
              <a:buAutoNum type="arabicParenR"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Den Plan </a:t>
            </a:r>
            <a:r>
              <a:rPr lang="en-US" sz="2000" dirty="0" err="1">
                <a:latin typeface="Roboto Light" charset="0"/>
                <a:ea typeface="Roboto Light" charset="0"/>
              </a:rPr>
              <a:t>kommunizieren</a:t>
            </a:r>
            <a:r>
              <a:rPr lang="en-US" sz="2000" dirty="0">
                <a:latin typeface="Roboto Light" charset="0"/>
                <a:ea typeface="Roboto Light" charset="0"/>
              </a:rPr>
              <a:t>, um </a:t>
            </a:r>
            <a:r>
              <a:rPr lang="en-US" sz="2000" dirty="0" err="1">
                <a:latin typeface="Roboto Light" charset="0"/>
                <a:ea typeface="Roboto Light" charset="0"/>
              </a:rPr>
              <a:t>sicherzustellen</a:t>
            </a:r>
            <a:r>
              <a:rPr lang="en-US" sz="2000" dirty="0">
                <a:latin typeface="Roboto Light" charset="0"/>
                <a:ea typeface="Roboto Light" charset="0"/>
              </a:rPr>
              <a:t>, </a:t>
            </a:r>
            <a:r>
              <a:rPr lang="en-US" sz="2000" dirty="0" err="1">
                <a:latin typeface="Roboto Light" charset="0"/>
                <a:ea typeface="Roboto Light" charset="0"/>
              </a:rPr>
              <a:t>dass</a:t>
            </a:r>
            <a:r>
              <a:rPr lang="en-US" sz="2000" dirty="0">
                <a:latin typeface="Roboto Light" charset="0"/>
                <a:ea typeface="Roboto Light" charset="0"/>
              </a:rPr>
              <a:t> die </a:t>
            </a:r>
            <a:r>
              <a:rPr lang="en-US" sz="2000" dirty="0" err="1">
                <a:latin typeface="Roboto Light" charset="0"/>
                <a:ea typeface="Roboto Light" charset="0"/>
              </a:rPr>
              <a:t>Strategie</a:t>
            </a:r>
            <a:r>
              <a:rPr lang="en-US" sz="2000" dirty="0">
                <a:latin typeface="Roboto Light" charset="0"/>
                <a:ea typeface="Roboto Light" charset="0"/>
              </a:rPr>
              <a:t> und die </a:t>
            </a:r>
            <a:r>
              <a:rPr lang="en-US" sz="2000" dirty="0" err="1">
                <a:latin typeface="Roboto Light" charset="0"/>
                <a:ea typeface="Roboto Light" charset="0"/>
              </a:rPr>
              <a:t>Ziele</a:t>
            </a:r>
            <a:r>
              <a:rPr lang="en-US" sz="2000" dirty="0">
                <a:latin typeface="Roboto Light" charset="0"/>
                <a:ea typeface="Roboto Light" charset="0"/>
              </a:rPr>
              <a:t> von </a:t>
            </a:r>
            <a:r>
              <a:rPr lang="en-US" sz="2000" dirty="0" err="1">
                <a:latin typeface="Roboto Light" charset="0"/>
                <a:ea typeface="Roboto Light" charset="0"/>
              </a:rPr>
              <a:t>allen</a:t>
            </a:r>
            <a:r>
              <a:rPr lang="en-US" sz="2000" dirty="0">
                <a:latin typeface="Roboto Light" charset="0"/>
                <a:ea typeface="Roboto Light" charset="0"/>
              </a:rPr>
              <a:t> gut </a:t>
            </a:r>
            <a:r>
              <a:rPr lang="en-US" sz="2000" dirty="0" err="1">
                <a:latin typeface="Roboto Light" charset="0"/>
                <a:ea typeface="Roboto Light" charset="0"/>
              </a:rPr>
              <a:t>verstanden</a:t>
            </a:r>
            <a:r>
              <a:rPr lang="en-US" sz="2000" dirty="0">
                <a:latin typeface="Roboto Light" charset="0"/>
                <a:ea typeface="Roboto Light" charset="0"/>
              </a:rPr>
              <a:t> </a:t>
            </a:r>
            <a:r>
              <a:rPr lang="en-US" sz="2000" dirty="0" err="1">
                <a:latin typeface="Roboto Light" charset="0"/>
                <a:ea typeface="Roboto Light" charset="0"/>
              </a:rPr>
              <a:t>werden</a:t>
            </a:r>
            <a:r>
              <a:rPr lang="en-US" sz="2000" dirty="0">
                <a:latin typeface="Roboto Light" charset="0"/>
                <a:ea typeface="Roboto Light" charset="0"/>
              </a:rPr>
              <a:t>.</a:t>
            </a:r>
          </a:p>
          <a:p>
            <a:pPr marL="342900" indent="-342900">
              <a:lnSpc>
                <a:spcPct val="150000"/>
              </a:lnSpc>
              <a:spcBef>
                <a:spcPts val="1200"/>
              </a:spcBef>
              <a:buFontTx/>
              <a:buAutoNum type="arabicParenR"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Maßnahmen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ergreifen</a:t>
            </a:r>
            <a:r>
              <a:rPr lang="en-US" sz="2000" dirty="0">
                <a:latin typeface="Roboto Light" charset="0"/>
                <a:ea typeface="Roboto Light" charset="0"/>
                <a:cs typeface="Roboto Light" charset="0"/>
              </a:rPr>
              <a:t>, um </a:t>
            </a:r>
            <a:r>
              <a:rPr lang="en-US" sz="2000" dirty="0" err="1">
                <a:latin typeface="Roboto Light" charset="0"/>
                <a:ea typeface="Roboto Light" charset="0"/>
                <a:cs typeface="Roboto Light" charset="0"/>
              </a:rPr>
              <a:t>Pläne</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umzuwandeln</a:t>
            </a:r>
            <a:r>
              <a:rPr lang="en-US" sz="2000" dirty="0">
                <a:latin typeface="Roboto Light" charset="0"/>
                <a:ea typeface="Roboto Light" charset="0"/>
                <a:cs typeface="Roboto Light" charset="0"/>
              </a:rPr>
              <a:t>.</a:t>
            </a:r>
          </a:p>
          <a:p>
            <a:pPr marL="342900" indent="-342900">
              <a:lnSpc>
                <a:spcPct val="150000"/>
              </a:lnSpc>
              <a:spcBef>
                <a:spcPts val="1200"/>
              </a:spcBef>
              <a:buFontTx/>
              <a:buAutoNum type="arabicParenR"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messen</a:t>
            </a:r>
            <a:r>
              <a:rPr lang="en-US" sz="2000" dirty="0">
                <a:latin typeface="Roboto Light" charset="0"/>
                <a:ea typeface="Roboto Light" charset="0"/>
                <a:cs typeface="Roboto Light" charset="0"/>
              </a:rPr>
              <a:t>.</a:t>
            </a:r>
          </a:p>
          <a:p>
            <a:pPr marL="342900" indent="-342900">
              <a:lnSpc>
                <a:spcPct val="150000"/>
              </a:lnSpc>
              <a:spcBef>
                <a:spcPts val="1200"/>
              </a:spcBef>
              <a:buFontTx/>
              <a:buAutoNum type="arabicParenR"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Dem </a:t>
            </a:r>
            <a:r>
              <a:rPr lang="en-US" sz="2000" dirty="0" err="1">
                <a:latin typeface="Roboto Light" charset="0"/>
                <a:ea typeface="Roboto Light" charset="0"/>
                <a:cs typeface="Roboto Light" charset="0"/>
              </a:rPr>
              <a:t>Führungsteam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Fortschritt</a:t>
            </a:r>
            <a:r>
              <a:rPr lang="en-US" sz="2000" dirty="0">
                <a:latin typeface="Roboto Light" charset="0"/>
                <a:ea typeface="Roboto Light" charset="0"/>
                <a:cs typeface="Roboto Light" charset="0"/>
              </a:rPr>
              <a:t> auf </a:t>
            </a:r>
            <a:r>
              <a:rPr lang="en-US" sz="2000" dirty="0" err="1">
                <a:latin typeface="Roboto Light" charset="0"/>
                <a:ea typeface="Roboto Light" charset="0"/>
                <a:cs typeface="Roboto Light" charset="0"/>
              </a:rPr>
              <a:t>allen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berichten</a:t>
            </a:r>
            <a:r>
              <a:rPr lang="en-US" sz="2000" dirty="0">
                <a:latin typeface="Roboto Light" charset="0"/>
                <a:ea typeface="Roboto Light" charset="0"/>
                <a:cs typeface="Roboto Light" charset="0"/>
              </a:rPr>
              <a:t>.</a:t>
            </a:r>
          </a:p>
          <a:p>
            <a:pPr marL="342900" indent="-342900">
              <a:lnSpc>
                <a:spcPct val="150000"/>
              </a:lnSpc>
              <a:spcBef>
                <a:spcPts val="1200"/>
              </a:spcBef>
              <a:buFontTx/>
              <a:buAutoNum type="arabicParenR"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Den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kontinuierlich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überprüfen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Bedarf</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anpassen</a:t>
            </a:r>
            <a:r>
              <a:rPr lang="en-US" sz="2000" dirty="0">
                <a:latin typeface="Roboto Light" charset="0"/>
                <a:ea typeface="Roboto Light" charset="0"/>
                <a:cs typeface="Roboto Light" charset="0"/>
              </a:rPr>
              <a:t>.</a:t>
            </a:r>
          </a:p>
        </p:txBody>
      </p:sp>
      <p:sp>
        <p:nvSpPr>
          <p:cNvPr id="9" name="Rectangle 45">
            <a:extLst>
              <a:ext uri="{FF2B5EF4-FFF2-40B4-BE49-F238E27FC236}">
                <a16:creationId xmlns:a16="http://schemas.microsoft.com/office/drawing/2014/main" id="{08D2BC29-5C03-6043-A487-EAF74751D51C}"/>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Schritt</a:t>
            </a:r>
            <a:r>
              <a:rPr lang="en-US" dirty="0"/>
              <a:t> </a:t>
            </a:r>
            <a:r>
              <a:rPr lang="en-US" dirty="0" err="1"/>
              <a:t>für</a:t>
            </a:r>
            <a:r>
              <a:rPr lang="en-US" dirty="0"/>
              <a:t> </a:t>
            </a:r>
            <a:r>
              <a:rPr lang="en-US" dirty="0" err="1"/>
              <a:t>Schritt</a:t>
            </a:r>
            <a:r>
              <a:rPr lang="en-US" dirty="0"/>
              <a:t> </a:t>
            </a:r>
            <a:r>
              <a:rPr lang="en-US" dirty="0" err="1"/>
              <a:t>zum</a:t>
            </a:r>
            <a:r>
              <a:rPr lang="en-US" dirty="0"/>
              <a:t> </a:t>
            </a:r>
            <a:r>
              <a:rPr lang="en-US" dirty="0" err="1"/>
              <a:t>Erfolg</a:t>
            </a:r>
            <a:endParaRPr lang="en-US" dirty="0"/>
          </a:p>
        </p:txBody>
      </p:sp>
    </p:spTree>
    <p:extLst>
      <p:ext uri="{BB962C8B-B14F-4D97-AF65-F5344CB8AC3E}">
        <p14:creationId xmlns:p14="http://schemas.microsoft.com/office/powerpoint/2010/main" val="348517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p:nvPr/>
        </p:nvSpPr>
        <p:spPr>
          <a:xfrm>
            <a:off x="335360" y="1585135"/>
            <a:ext cx="11521280" cy="45081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der COVID-19-Krise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zwei</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häufigsten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Herausforderungen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Strategien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verbunden</a:t>
            </a:r>
            <a:r>
              <a:rPr lang="en-US" sz="2000" dirty="0">
                <a:latin typeface="Roboto Light" charset="0"/>
                <a:ea typeface="Roboto Light" charset="0"/>
                <a:cs typeface="Roboto Light" charset="0"/>
              </a:rPr>
              <a:t>:</a:t>
            </a:r>
          </a:p>
          <a:p>
            <a:pPr marL="342900"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Strategien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schneller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ändern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anpassen</a:t>
            </a:r>
            <a:endParaRPr lang="en-US" sz="2000" dirty="0">
              <a:latin typeface="Roboto Light" charset="0"/>
              <a:ea typeface="Roboto Light" charset="0"/>
              <a:cs typeface="Roboto Light" charset="0"/>
            </a:endParaRPr>
          </a:p>
          <a:p>
            <a:pPr marL="342900"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Bessere</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schnellere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erzielen</a:t>
            </a:r>
            <a:endParaRPr lang="en-US" sz="2000" dirty="0">
              <a:latin typeface="Roboto Light" charset="0"/>
              <a:ea typeface="Roboto Light"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Lean Hoshin </a:t>
            </a:r>
            <a:r>
              <a:rPr lang="en-US" sz="2000" dirty="0" err="1">
                <a:latin typeface="Roboto Light" charset="0"/>
                <a:ea typeface="Roboto Light" charset="0"/>
                <a:cs typeface="Roboto Light" charset="0"/>
              </a:rPr>
              <a:t>Kanri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Methode</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insbesondere</a:t>
            </a:r>
            <a:r>
              <a:rPr lang="en-US" sz="2000" dirty="0">
                <a:latin typeface="Roboto Light" charset="0"/>
                <a:ea typeface="Roboto Light" charset="0"/>
                <a:cs typeface="Roboto Light" charset="0"/>
              </a:rPr>
              <a:t> die Hoshin Planning Matrix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das </a:t>
            </a:r>
            <a:r>
              <a:rPr lang="en-US" sz="2000" dirty="0" err="1">
                <a:latin typeface="Roboto Light" charset="0"/>
                <a:ea typeface="Roboto Light" charset="0"/>
                <a:cs typeface="Roboto Light" charset="0"/>
              </a:rPr>
              <a:t>perfekte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Werkzeug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Anpassung</a:t>
            </a:r>
            <a:r>
              <a:rPr lang="en-US" sz="2000" dirty="0">
                <a:latin typeface="Roboto Light" charset="0"/>
                <a:ea typeface="Roboto Light" charset="0"/>
                <a:cs typeface="Roboto Light" charset="0"/>
              </a:rPr>
              <a:t> an </a:t>
            </a:r>
            <a:r>
              <a:rPr lang="en-US" sz="2000" dirty="0" err="1">
                <a:latin typeface="Roboto Light" charset="0"/>
                <a:ea typeface="Roboto Light" charset="0"/>
                <a:cs typeface="Roboto Light" charset="0"/>
              </a:rPr>
              <a:t>dynamische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Umstände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Wenn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Krise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ihren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Projekte</a:t>
            </a:r>
            <a:r>
              <a:rPr lang="en-US" sz="2000" dirty="0">
                <a:latin typeface="Roboto Light" charset="0"/>
                <a:ea typeface="Roboto Light" charset="0"/>
                <a:cs typeface="Roboto Light" charset="0"/>
              </a:rPr>
              <a:t> auf die </a:t>
            </a:r>
            <a:r>
              <a:rPr lang="en-US" sz="2000" dirty="0" err="1">
                <a:latin typeface="Roboto Light" charset="0"/>
                <a:ea typeface="Roboto Light" charset="0"/>
                <a:cs typeface="Roboto Light" charset="0"/>
              </a:rPr>
              <a:t>Bremse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tritt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Sie in der </a:t>
            </a:r>
            <a:r>
              <a:rPr lang="en-US" sz="2000" dirty="0" err="1">
                <a:latin typeface="Roboto Light" charset="0"/>
                <a:ea typeface="Roboto Light" charset="0"/>
                <a:cs typeface="Roboto Light" charset="0"/>
              </a:rPr>
              <a:t>Lage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Ihren</a:t>
            </a:r>
            <a:r>
              <a:rPr lang="en-US" sz="2000" dirty="0">
                <a:latin typeface="Roboto Light" charset="0"/>
                <a:ea typeface="Roboto Light" charset="0"/>
                <a:cs typeface="Roboto Light" charset="0"/>
              </a:rPr>
              <a:t> Plan </a:t>
            </a:r>
            <a:r>
              <a:rPr lang="en-US" sz="2000" dirty="0" err="1">
                <a:latin typeface="Roboto Light" charset="0"/>
                <a:ea typeface="Roboto Light" charset="0"/>
                <a:cs typeface="Roboto Light" charset="0"/>
              </a:rPr>
              <a:t>agil</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anzupassen</a:t>
            </a:r>
            <a:r>
              <a:rPr lang="en-US" sz="2000" dirty="0">
                <a:latin typeface="Roboto Light" charset="0"/>
                <a:ea typeface="Roboto Light" charset="0"/>
                <a:cs typeface="Roboto Light" charset="0"/>
              </a:rPr>
              <a:t>. Und Sie </a:t>
            </a:r>
            <a:r>
              <a:rPr lang="en-US" sz="2000" dirty="0" err="1">
                <a:latin typeface="Roboto Light" charset="0"/>
                <a:ea typeface="Roboto Light" charset="0"/>
                <a:cs typeface="Roboto Light" charset="0"/>
              </a:rPr>
              <a:t>können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wieder</a:t>
            </a:r>
            <a:r>
              <a:rPr lang="en-US" sz="2000" dirty="0">
                <a:latin typeface="Roboto Light" charset="0"/>
                <a:ea typeface="Roboto Light" charset="0"/>
                <a:cs typeface="Roboto Light" charset="0"/>
              </a:rPr>
              <a:t> Gas </a:t>
            </a:r>
            <a:r>
              <a:rPr lang="en-US" sz="2000" dirty="0" err="1">
                <a:latin typeface="Roboto Light" charset="0"/>
                <a:ea typeface="Roboto Light" charset="0"/>
                <a:cs typeface="Roboto Light" charset="0"/>
              </a:rPr>
              <a:t>geben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wenn</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Krise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vorbei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wenn</a:t>
            </a:r>
            <a:r>
              <a:rPr lang="en-US" sz="2000" dirty="0">
                <a:latin typeface="Roboto Light" charset="0"/>
                <a:ea typeface="Roboto Light" charset="0"/>
                <a:cs typeface="Roboto Light" charset="0"/>
              </a:rPr>
              <a:t> Sie </a:t>
            </a:r>
            <a:r>
              <a:rPr lang="en-US" sz="2000" dirty="0" err="1">
                <a:latin typeface="Roboto Light" charset="0"/>
                <a:ea typeface="Roboto Light" charset="0"/>
                <a:cs typeface="Roboto Light" charset="0"/>
              </a:rPr>
              <a:t>neue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Herausforderungen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sehen</a:t>
            </a:r>
            <a:r>
              <a:rPr lang="en-US" sz="2000" dirty="0">
                <a:latin typeface="Roboto Light" charset="0"/>
                <a:ea typeface="Roboto Light" charset="0"/>
                <a:cs typeface="Roboto Light" charset="0"/>
              </a:rPr>
              <a:t>.</a:t>
            </a:r>
          </a:p>
        </p:txBody>
      </p:sp>
      <p:sp>
        <p:nvSpPr>
          <p:cNvPr id="9" name="Rectangle 45">
            <a:extLst>
              <a:ext uri="{FF2B5EF4-FFF2-40B4-BE49-F238E27FC236}">
                <a16:creationId xmlns:a16="http://schemas.microsoft.com/office/drawing/2014/main" id="{08D2BC29-5C03-6043-A487-EAF74751D51C}"/>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Schritt</a:t>
            </a:r>
            <a:r>
              <a:rPr lang="en-US" dirty="0"/>
              <a:t> </a:t>
            </a:r>
            <a:r>
              <a:rPr lang="en-US" dirty="0" err="1"/>
              <a:t>für</a:t>
            </a:r>
            <a:r>
              <a:rPr lang="en-US" dirty="0"/>
              <a:t> </a:t>
            </a:r>
            <a:r>
              <a:rPr lang="en-US" dirty="0" err="1"/>
              <a:t>Schritt</a:t>
            </a:r>
            <a:r>
              <a:rPr lang="en-US" dirty="0"/>
              <a:t> </a:t>
            </a:r>
            <a:r>
              <a:rPr lang="en-US" dirty="0" err="1"/>
              <a:t>zum</a:t>
            </a:r>
            <a:r>
              <a:rPr lang="en-US" dirty="0"/>
              <a:t> </a:t>
            </a:r>
            <a:r>
              <a:rPr lang="en-US" dirty="0" err="1"/>
              <a:t>Erfolg</a:t>
            </a:r>
            <a:endParaRPr lang="en-US" dirty="0"/>
          </a:p>
        </p:txBody>
      </p:sp>
    </p:spTree>
    <p:extLst>
      <p:ext uri="{BB962C8B-B14F-4D97-AF65-F5344CB8AC3E}">
        <p14:creationId xmlns:p14="http://schemas.microsoft.com/office/powerpoint/2010/main" val="37532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p:nvPr/>
        </p:nvSpPr>
        <p:spPr>
          <a:xfrm>
            <a:off x="335360" y="1585135"/>
            <a:ext cx="11521280" cy="45081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Hoshin Planning Matrix</a:t>
            </a:r>
          </a:p>
        </p:txBody>
      </p:sp>
      <p:sp>
        <p:nvSpPr>
          <p:cNvPr id="9" name="Rectangle 45">
            <a:extLst>
              <a:ext uri="{FF2B5EF4-FFF2-40B4-BE49-F238E27FC236}">
                <a16:creationId xmlns:a16="http://schemas.microsoft.com/office/drawing/2014/main" id="{08D2BC29-5C03-6043-A487-EAF74751D51C}"/>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Schritt</a:t>
            </a:r>
            <a:r>
              <a:rPr lang="en-US" dirty="0"/>
              <a:t> </a:t>
            </a:r>
            <a:r>
              <a:rPr lang="en-US" dirty="0" err="1"/>
              <a:t>für</a:t>
            </a:r>
            <a:r>
              <a:rPr lang="en-US" dirty="0"/>
              <a:t> </a:t>
            </a:r>
            <a:r>
              <a:rPr lang="en-US" dirty="0" err="1"/>
              <a:t>Schritt</a:t>
            </a:r>
            <a:r>
              <a:rPr lang="en-US" dirty="0"/>
              <a:t> </a:t>
            </a:r>
            <a:r>
              <a:rPr lang="en-US" dirty="0" err="1"/>
              <a:t>zum</a:t>
            </a:r>
            <a:r>
              <a:rPr lang="en-US" dirty="0"/>
              <a:t> </a:t>
            </a:r>
            <a:r>
              <a:rPr lang="en-US" dirty="0" err="1"/>
              <a:t>Erfolg</a:t>
            </a:r>
            <a:endParaRPr lang="en-US" dirty="0"/>
          </a:p>
        </p:txBody>
      </p:sp>
      <p:pic>
        <p:nvPicPr>
          <p:cNvPr id="4" name="Grafik 3">
            <a:extLst>
              <a:ext uri="{FF2B5EF4-FFF2-40B4-BE49-F238E27FC236}">
                <a16:creationId xmlns:a16="http://schemas.microsoft.com/office/drawing/2014/main" id="{F2AE64C6-C44F-ED40-844C-0A12BE29A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336" y="1412561"/>
            <a:ext cx="8688288" cy="4853308"/>
          </a:xfrm>
          <a:prstGeom prst="rect">
            <a:avLst/>
          </a:prstGeom>
        </p:spPr>
      </p:pic>
    </p:spTree>
    <p:extLst>
      <p:ext uri="{BB962C8B-B14F-4D97-AF65-F5344CB8AC3E}">
        <p14:creationId xmlns:p14="http://schemas.microsoft.com/office/powerpoint/2010/main" val="17225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Lean </a:t>
            </a:r>
            <a:r>
              <a:rPr lang="en-US" dirty="0" err="1">
                <a:solidFill>
                  <a:prstClr val="black"/>
                </a:solidFill>
                <a:latin typeface="Roboto Light" panose="02000000000000000000" pitchFamily="2" charset="0"/>
                <a:ea typeface="Roboto Light" panose="02000000000000000000" pitchFamily="2" charset="0"/>
              </a:rPr>
              <a:t>Prinzipien</a:t>
            </a:r>
            <a:endParaRPr lang="en-US" dirty="0">
              <a:solidFill>
                <a:prstClr val="black"/>
              </a:solidFill>
              <a:latin typeface="Roboto Light" panose="02000000000000000000" pitchFamily="2" charset="0"/>
              <a:ea typeface="Roboto Light"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endParaRPr lang="en-US"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Frameworks </a:t>
            </a:r>
            <a:r>
              <a:rPr lang="en-US" dirty="0" err="1">
                <a:solidFill>
                  <a:prstClr val="black"/>
                </a:solidFill>
                <a:latin typeface="Roboto Light" panose="02000000000000000000" pitchFamily="2" charset="0"/>
                <a:ea typeface="Roboto Light" panose="02000000000000000000" pitchFamily="2" charset="0"/>
              </a:rPr>
              <a:t>zur</a:t>
            </a:r>
            <a:r>
              <a:rPr lang="en-US" dirty="0">
                <a:solidFill>
                  <a:prstClr val="black"/>
                </a:solidFill>
                <a:latin typeface="Roboto Light" panose="02000000000000000000" pitchFamily="2" charset="0"/>
                <a:ea typeface="Roboto Light" panose="02000000000000000000" pitchFamily="2" charset="0"/>
              </a:rPr>
              <a:t> </a:t>
            </a:r>
            <a:r>
              <a:rPr lang="en-US" dirty="0" err="1">
                <a:solidFill>
                  <a:prstClr val="black"/>
                </a:solidFill>
                <a:latin typeface="Roboto Light" panose="02000000000000000000" pitchFamily="2" charset="0"/>
                <a:ea typeface="Roboto Light" panose="02000000000000000000" pitchFamily="2" charset="0"/>
              </a:rPr>
              <a:t>Steuerung</a:t>
            </a:r>
            <a:r>
              <a:rPr lang="en-US" dirty="0">
                <a:solidFill>
                  <a:prstClr val="black"/>
                </a:solidFill>
                <a:latin typeface="Roboto Light" panose="02000000000000000000" pitchFamily="2" charset="0"/>
                <a:ea typeface="Roboto Light" panose="02000000000000000000" pitchFamily="2" charset="0"/>
              </a:rPr>
              <a:t> der </a:t>
            </a:r>
            <a:r>
              <a:rPr lang="en-US" dirty="0" err="1">
                <a:solidFill>
                  <a:prstClr val="black"/>
                </a:solidFill>
                <a:latin typeface="Roboto Light" panose="02000000000000000000" pitchFamily="2" charset="0"/>
                <a:ea typeface="Roboto Light" panose="02000000000000000000" pitchFamily="2" charset="0"/>
              </a:rPr>
              <a:t>Umsetzung</a:t>
            </a:r>
            <a:endParaRPr lang="en-US" dirty="0">
              <a:solidFill>
                <a:prstClr val="black"/>
              </a:solidFill>
              <a:latin typeface="Roboto Light" panose="02000000000000000000" pitchFamily="2" charset="0"/>
              <a:ea typeface="Roboto Light" panose="02000000000000000000" pitchFamily="2"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panose="02000000000000000000" pitchFamily="2" charset="0"/>
                <a:ea typeface="Roboto" panose="02000000000000000000" pitchFamily="2" charset="0"/>
              </a:rPr>
              <a:t>Trends in der </a:t>
            </a:r>
            <a:r>
              <a:rPr lang="en-US" dirty="0" err="1">
                <a:solidFill>
                  <a:prstClr val="black"/>
                </a:solidFill>
                <a:latin typeface="Roboto" panose="02000000000000000000" pitchFamily="2" charset="0"/>
                <a:ea typeface="Roboto" panose="02000000000000000000" pitchFamily="2" charset="0"/>
              </a:rPr>
              <a:t>Strategieumsetzung</a:t>
            </a:r>
            <a:endParaRPr lang="en-US" dirty="0">
              <a:solidFill>
                <a:prstClr val="black"/>
              </a:solidFill>
              <a:latin typeface="Roboto" panose="02000000000000000000" pitchFamily="2" charset="0"/>
              <a:ea typeface="Roboto" panose="02000000000000000000" pitchFamily="2"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3685738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Das Alignment hat </a:t>
            </a:r>
            <a:r>
              <a:rPr lang="en-US" sz="2000" dirty="0" err="1">
                <a:latin typeface="Roboto Light" charset="0"/>
                <a:ea typeface="Roboto Light" charset="0"/>
              </a:rPr>
              <a:t>einen</a:t>
            </a:r>
            <a:r>
              <a:rPr lang="en-US" sz="2000" dirty="0">
                <a:latin typeface="Roboto Light" charset="0"/>
                <a:ea typeface="Roboto Light" charset="0"/>
              </a:rPr>
              <a:t> </a:t>
            </a:r>
            <a:r>
              <a:rPr lang="en-US" sz="2000" dirty="0" err="1">
                <a:latin typeface="Roboto Light" charset="0"/>
                <a:ea typeface="Roboto Light" charset="0"/>
              </a:rPr>
              <a:t>entscheidenden</a:t>
            </a:r>
            <a:r>
              <a:rPr lang="en-US" sz="2000" dirty="0">
                <a:latin typeface="Roboto Light" charset="0"/>
                <a:ea typeface="Roboto Light" charset="0"/>
              </a:rPr>
              <a:t> </a:t>
            </a:r>
            <a:r>
              <a:rPr lang="en-US" sz="2000" dirty="0" err="1">
                <a:latin typeface="Roboto Light" charset="0"/>
                <a:ea typeface="Roboto Light" charset="0"/>
              </a:rPr>
              <a:t>Anteil</a:t>
            </a:r>
            <a:r>
              <a:rPr lang="en-US" sz="2000" dirty="0">
                <a:latin typeface="Roboto Light" charset="0"/>
                <a:ea typeface="Roboto Light" charset="0"/>
              </a:rPr>
              <a:t> an der </a:t>
            </a:r>
            <a:r>
              <a:rPr lang="en-US" sz="2000" dirty="0" err="1">
                <a:latin typeface="Roboto Light" charset="0"/>
                <a:ea typeface="Roboto Light" charset="0"/>
              </a:rPr>
              <a:t>erfolgreichen</a:t>
            </a:r>
            <a:r>
              <a:rPr lang="en-US" sz="2000" dirty="0">
                <a:latin typeface="Roboto Light" charset="0"/>
                <a:ea typeface="Roboto Light" charset="0"/>
              </a:rPr>
              <a:t> </a:t>
            </a:r>
            <a:r>
              <a:rPr lang="en-US" sz="2000" dirty="0" err="1">
                <a:latin typeface="Roboto Light" charset="0"/>
                <a:ea typeface="Roboto Light" charset="0"/>
              </a:rPr>
              <a:t>Strategieumsetzung</a:t>
            </a:r>
            <a:r>
              <a:rPr lang="en-US" sz="2000" dirty="0">
                <a:latin typeface="Roboto Light" charset="0"/>
                <a:ea typeface="Roboto Light" charset="0"/>
              </a:rPr>
              <a:t>.</a:t>
            </a: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pic>
        <p:nvPicPr>
          <p:cNvPr id="2" name="Grafik 1">
            <a:extLst>
              <a:ext uri="{FF2B5EF4-FFF2-40B4-BE49-F238E27FC236}">
                <a16:creationId xmlns:a16="http://schemas.microsoft.com/office/drawing/2014/main" id="{0658C600-DAB8-9C4E-ACF2-8C244DC27091}"/>
              </a:ext>
            </a:extLst>
          </p:cNvPr>
          <p:cNvPicPr>
            <a:picLocks noChangeAspect="1"/>
          </p:cNvPicPr>
          <p:nvPr/>
        </p:nvPicPr>
        <p:blipFill>
          <a:blip r:embed="rId3"/>
          <a:stretch>
            <a:fillRect/>
          </a:stretch>
        </p:blipFill>
        <p:spPr>
          <a:xfrm>
            <a:off x="2801833" y="2309756"/>
            <a:ext cx="6444317" cy="4049164"/>
          </a:xfrm>
          <a:prstGeom prst="rect">
            <a:avLst/>
          </a:prstGeom>
        </p:spPr>
      </p:pic>
    </p:spTree>
    <p:extLst>
      <p:ext uri="{BB962C8B-B14F-4D97-AF65-F5344CB8AC3E}">
        <p14:creationId xmlns:p14="http://schemas.microsoft.com/office/powerpoint/2010/main" val="1680908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Agile </a:t>
            </a:r>
            <a:r>
              <a:rPr lang="en-US" sz="2000" dirty="0" err="1">
                <a:latin typeface="Roboto Light" charset="0"/>
                <a:ea typeface="Roboto Light" charset="0"/>
              </a:rPr>
              <a:t>Führungsqualitäten</a:t>
            </a: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Die agile </a:t>
            </a:r>
            <a:r>
              <a:rPr lang="en-US" sz="2000" dirty="0" err="1">
                <a:latin typeface="Roboto Light" charset="0"/>
                <a:ea typeface="Roboto Light" charset="0"/>
              </a:rPr>
              <a:t>Methodik</a:t>
            </a:r>
            <a:r>
              <a:rPr lang="en-US" sz="2000" dirty="0">
                <a:latin typeface="Roboto Light" charset="0"/>
                <a:ea typeface="Roboto Light" charset="0"/>
              </a:rPr>
              <a:t> </a:t>
            </a:r>
            <a:r>
              <a:rPr lang="en-US" sz="2000" dirty="0" err="1">
                <a:latin typeface="Roboto Light" charset="0"/>
                <a:ea typeface="Roboto Light" charset="0"/>
              </a:rPr>
              <a:t>kann</a:t>
            </a:r>
            <a:r>
              <a:rPr lang="en-US" sz="2000" dirty="0">
                <a:latin typeface="Roboto Light" charset="0"/>
                <a:ea typeface="Roboto Light" charset="0"/>
              </a:rPr>
              <a:t> </a:t>
            </a:r>
            <a:r>
              <a:rPr lang="en-US" sz="2000" dirty="0" err="1">
                <a:latin typeface="Roboto Light" charset="0"/>
                <a:ea typeface="Roboto Light" charset="0"/>
              </a:rPr>
              <a:t>Unternehmen</a:t>
            </a:r>
            <a:r>
              <a:rPr lang="en-US" sz="2000" dirty="0">
                <a:latin typeface="Roboto Light" charset="0"/>
                <a:ea typeface="Roboto Light" charset="0"/>
              </a:rPr>
              <a:t> </a:t>
            </a:r>
            <a:r>
              <a:rPr lang="en-US" sz="2000" dirty="0" err="1">
                <a:latin typeface="Roboto Light" charset="0"/>
                <a:ea typeface="Roboto Light" charset="0"/>
              </a:rPr>
              <a:t>dabei</a:t>
            </a:r>
            <a:r>
              <a:rPr lang="en-US" sz="2000" dirty="0">
                <a:latin typeface="Roboto Light" charset="0"/>
                <a:ea typeface="Roboto Light" charset="0"/>
              </a:rPr>
              <a:t> </a:t>
            </a:r>
            <a:r>
              <a:rPr lang="en-US" sz="2000" dirty="0" err="1">
                <a:latin typeface="Roboto Light" charset="0"/>
                <a:ea typeface="Roboto Light" charset="0"/>
              </a:rPr>
              <a:t>helfen</a:t>
            </a:r>
            <a:r>
              <a:rPr lang="en-US" sz="2000" dirty="0">
                <a:latin typeface="Roboto Light" charset="0"/>
                <a:ea typeface="Roboto Light" charset="0"/>
              </a:rPr>
              <a:t>, </a:t>
            </a:r>
            <a:r>
              <a:rPr lang="en-US" sz="2000" dirty="0" err="1">
                <a:latin typeface="Roboto Light" charset="0"/>
                <a:ea typeface="Roboto Light" charset="0"/>
              </a:rPr>
              <a:t>schneller</a:t>
            </a:r>
            <a:r>
              <a:rPr lang="en-US" sz="2000" dirty="0">
                <a:latin typeface="Roboto Light" charset="0"/>
                <a:ea typeface="Roboto Light" charset="0"/>
              </a:rPr>
              <a:t>, </a:t>
            </a:r>
            <a:r>
              <a:rPr lang="en-US" sz="2000" dirty="0" err="1">
                <a:latin typeface="Roboto Light" charset="0"/>
                <a:ea typeface="Roboto Light" charset="0"/>
              </a:rPr>
              <a:t>bessere</a:t>
            </a:r>
            <a:r>
              <a:rPr lang="en-US" sz="2000" dirty="0">
                <a:latin typeface="Roboto Light" charset="0"/>
                <a:ea typeface="Roboto Light" charset="0"/>
              </a:rPr>
              <a:t> </a:t>
            </a:r>
            <a:r>
              <a:rPr lang="en-US" sz="2000" dirty="0" err="1">
                <a:latin typeface="Roboto Light" charset="0"/>
                <a:ea typeface="Roboto Light" charset="0"/>
              </a:rPr>
              <a:t>Ergebnisse</a:t>
            </a:r>
            <a:r>
              <a:rPr lang="en-US" sz="2000" dirty="0">
                <a:latin typeface="Roboto Light" charset="0"/>
                <a:ea typeface="Roboto Light" charset="0"/>
              </a:rPr>
              <a:t> </a:t>
            </a:r>
            <a:r>
              <a:rPr lang="en-US" sz="2000" dirty="0" err="1">
                <a:latin typeface="Roboto Light" charset="0"/>
                <a:ea typeface="Roboto Light" charset="0"/>
              </a:rPr>
              <a:t>zu</a:t>
            </a:r>
            <a:r>
              <a:rPr lang="en-US" sz="2000" dirty="0">
                <a:latin typeface="Roboto Light" charset="0"/>
                <a:ea typeface="Roboto Light" charset="0"/>
              </a:rPr>
              <a:t> </a:t>
            </a:r>
            <a:r>
              <a:rPr lang="en-US" sz="2000" dirty="0" err="1">
                <a:latin typeface="Roboto Light" charset="0"/>
                <a:ea typeface="Roboto Light" charset="0"/>
              </a:rPr>
              <a:t>erzielen</a:t>
            </a:r>
            <a:r>
              <a:rPr lang="en-US" sz="2000" dirty="0">
                <a:latin typeface="Roboto Light" charset="0"/>
                <a:ea typeface="Roboto Light" charset="0"/>
              </a:rPr>
              <a:t> und </a:t>
            </a:r>
            <a:r>
              <a:rPr lang="en-US" sz="2000" dirty="0" err="1">
                <a:latin typeface="Roboto Light" charset="0"/>
                <a:ea typeface="Roboto Light" charset="0"/>
              </a:rPr>
              <a:t>ihre</a:t>
            </a:r>
            <a:r>
              <a:rPr lang="en-US" sz="2000" dirty="0">
                <a:latin typeface="Roboto Light" charset="0"/>
                <a:ea typeface="Roboto Light" charset="0"/>
              </a:rPr>
              <a:t> </a:t>
            </a:r>
            <a:r>
              <a:rPr lang="en-US" sz="2000" dirty="0" err="1">
                <a:latin typeface="Roboto Light" charset="0"/>
                <a:ea typeface="Roboto Light" charset="0"/>
              </a:rPr>
              <a:t>Strategie</a:t>
            </a:r>
            <a:r>
              <a:rPr lang="en-US" sz="2000" dirty="0">
                <a:latin typeface="Roboto Light" charset="0"/>
                <a:ea typeface="Roboto Light" charset="0"/>
              </a:rPr>
              <a:t> </a:t>
            </a:r>
            <a:r>
              <a:rPr lang="en-US" sz="2000" dirty="0" err="1">
                <a:latin typeface="Roboto Light" charset="0"/>
                <a:ea typeface="Roboto Light" charset="0"/>
              </a:rPr>
              <a:t>schneller</a:t>
            </a:r>
            <a:r>
              <a:rPr lang="en-US" sz="2000" dirty="0">
                <a:latin typeface="Roboto Light" charset="0"/>
                <a:ea typeface="Roboto Light" charset="0"/>
              </a:rPr>
              <a:t> </a:t>
            </a:r>
            <a:r>
              <a:rPr lang="en-US" sz="2000" dirty="0" err="1">
                <a:latin typeface="Roboto Light" charset="0"/>
                <a:ea typeface="Roboto Light" charset="0"/>
              </a:rPr>
              <a:t>zu</a:t>
            </a:r>
            <a:r>
              <a:rPr lang="en-US" sz="2000" dirty="0">
                <a:latin typeface="Roboto Light" charset="0"/>
                <a:ea typeface="Roboto Light" charset="0"/>
              </a:rPr>
              <a:t> </a:t>
            </a:r>
            <a:r>
              <a:rPr lang="en-US" sz="2000" dirty="0" err="1">
                <a:latin typeface="Roboto Light" charset="0"/>
                <a:ea typeface="Roboto Light" charset="0"/>
              </a:rPr>
              <a:t>verändern</a:t>
            </a:r>
            <a:r>
              <a:rPr lang="en-US" sz="2000" dirty="0">
                <a:latin typeface="Roboto Light" charset="0"/>
                <a:ea typeface="Roboto Light" charset="0"/>
              </a:rPr>
              <a:t> und </a:t>
            </a:r>
            <a:r>
              <a:rPr lang="en-US" sz="2000" dirty="0" err="1">
                <a:latin typeface="Roboto Light" charset="0"/>
                <a:ea typeface="Roboto Light" charset="0"/>
              </a:rPr>
              <a:t>anzupassen</a:t>
            </a:r>
            <a:r>
              <a:rPr lang="en-US" sz="2000" dirty="0">
                <a:latin typeface="Roboto Light" charset="0"/>
                <a:ea typeface="Roboto Light" charset="0"/>
              </a:rPr>
              <a:t>.</a:t>
            </a: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spTree>
    <p:extLst>
      <p:ext uri="{BB962C8B-B14F-4D97-AF65-F5344CB8AC3E}">
        <p14:creationId xmlns:p14="http://schemas.microsoft.com/office/powerpoint/2010/main" val="4186152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Künstliche</a:t>
            </a:r>
            <a:r>
              <a:rPr lang="en-US" sz="2000" dirty="0">
                <a:latin typeface="Roboto Light" charset="0"/>
                <a:ea typeface="Roboto Light" charset="0"/>
              </a:rPr>
              <a:t> </a:t>
            </a:r>
            <a:r>
              <a:rPr lang="en-US" sz="2000" dirty="0" err="1">
                <a:latin typeface="Roboto Light" charset="0"/>
                <a:ea typeface="Roboto Light" charset="0"/>
              </a:rPr>
              <a:t>Intelligenz</a:t>
            </a:r>
            <a:r>
              <a:rPr lang="en-US" sz="2000" dirty="0">
                <a:latin typeface="Roboto Light" charset="0"/>
                <a:ea typeface="Roboto Light" charset="0"/>
              </a:rPr>
              <a:t> (AI) and Big Data</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pic>
        <p:nvPicPr>
          <p:cNvPr id="6" name="Grafik 5">
            <a:extLst>
              <a:ext uri="{FF2B5EF4-FFF2-40B4-BE49-F238E27FC236}">
                <a16:creationId xmlns:a16="http://schemas.microsoft.com/office/drawing/2014/main" id="{35F48CAF-D0B6-3D4D-84AA-86BD64AC41FF}"/>
              </a:ext>
            </a:extLst>
          </p:cNvPr>
          <p:cNvPicPr>
            <a:picLocks noChangeAspect="1"/>
          </p:cNvPicPr>
          <p:nvPr/>
        </p:nvPicPr>
        <p:blipFill>
          <a:blip r:embed="rId3"/>
          <a:stretch>
            <a:fillRect/>
          </a:stretch>
        </p:blipFill>
        <p:spPr>
          <a:xfrm>
            <a:off x="2801833" y="2309756"/>
            <a:ext cx="6485910" cy="4049164"/>
          </a:xfrm>
          <a:prstGeom prst="rect">
            <a:avLst/>
          </a:prstGeom>
        </p:spPr>
      </p:pic>
    </p:spTree>
    <p:extLst>
      <p:ext uri="{BB962C8B-B14F-4D97-AF65-F5344CB8AC3E}">
        <p14:creationId xmlns:p14="http://schemas.microsoft.com/office/powerpoint/2010/main" val="3292174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Kultur</a:t>
            </a:r>
            <a:r>
              <a:rPr lang="en-US" sz="2000" dirty="0">
                <a:latin typeface="Roboto Light" charset="0"/>
                <a:ea typeface="Roboto Light" charset="0"/>
              </a:rPr>
              <a:t> and </a:t>
            </a:r>
            <a:r>
              <a:rPr lang="en-US" sz="2000" dirty="0" err="1">
                <a:latin typeface="Roboto Light" charset="0"/>
                <a:ea typeface="Roboto Light" charset="0"/>
              </a:rPr>
              <a:t>Soziokratie</a:t>
            </a: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Kultur</a:t>
            </a:r>
            <a:r>
              <a:rPr lang="en-US" sz="2000" dirty="0">
                <a:latin typeface="Roboto Light" charset="0"/>
                <a:ea typeface="Roboto Light" charset="0"/>
              </a:rPr>
              <a:t> und </a:t>
            </a:r>
            <a:r>
              <a:rPr lang="en-US" sz="2000" dirty="0" err="1">
                <a:latin typeface="Roboto Light" charset="0"/>
                <a:ea typeface="Roboto Light" charset="0"/>
              </a:rPr>
              <a:t>Strategieumsetzung</a:t>
            </a:r>
            <a:r>
              <a:rPr lang="en-US" sz="2000" dirty="0">
                <a:latin typeface="Roboto Light" charset="0"/>
                <a:ea typeface="Roboto Light" charset="0"/>
              </a:rPr>
              <a:t> </a:t>
            </a:r>
            <a:r>
              <a:rPr lang="en-US" sz="2000" dirty="0" err="1">
                <a:latin typeface="Roboto Light" charset="0"/>
                <a:ea typeface="Roboto Light" charset="0"/>
              </a:rPr>
              <a:t>spielen</a:t>
            </a:r>
            <a:r>
              <a:rPr lang="en-US" sz="2000" dirty="0">
                <a:latin typeface="Roboto Light" charset="0"/>
                <a:ea typeface="Roboto Light" charset="0"/>
              </a:rPr>
              <a:t> </a:t>
            </a:r>
            <a:r>
              <a:rPr lang="en-US" sz="2000" dirty="0" err="1">
                <a:latin typeface="Roboto Light" charset="0"/>
                <a:ea typeface="Roboto Light" charset="0"/>
              </a:rPr>
              <a:t>eine</a:t>
            </a:r>
            <a:r>
              <a:rPr lang="en-US" sz="2000" dirty="0">
                <a:latin typeface="Roboto Light" charset="0"/>
                <a:ea typeface="Roboto Light" charset="0"/>
              </a:rPr>
              <a:t> </a:t>
            </a:r>
            <a:r>
              <a:rPr lang="en-US" sz="2000" dirty="0" err="1">
                <a:latin typeface="Roboto Light" charset="0"/>
                <a:ea typeface="Roboto Light" charset="0"/>
              </a:rPr>
              <a:t>bemerkenswerte</a:t>
            </a:r>
            <a:r>
              <a:rPr lang="en-US" sz="2000" dirty="0">
                <a:latin typeface="Roboto Light" charset="0"/>
                <a:ea typeface="Roboto Light" charset="0"/>
              </a:rPr>
              <a:t> Rolle </a:t>
            </a:r>
            <a:r>
              <a:rPr lang="en-US" sz="2000" dirty="0" err="1">
                <a:latin typeface="Roboto Light" charset="0"/>
                <a:ea typeface="Roboto Light" charset="0"/>
              </a:rPr>
              <a:t>bei</a:t>
            </a:r>
            <a:r>
              <a:rPr lang="en-US" sz="2000" dirty="0">
                <a:latin typeface="Roboto Light" charset="0"/>
                <a:ea typeface="Roboto Light" charset="0"/>
              </a:rPr>
              <a:t> der </a:t>
            </a:r>
            <a:r>
              <a:rPr lang="en-US" sz="2000" dirty="0" err="1">
                <a:latin typeface="Roboto Light" charset="0"/>
                <a:ea typeface="Roboto Light" charset="0"/>
              </a:rPr>
              <a:t>Erreichung</a:t>
            </a:r>
            <a:r>
              <a:rPr lang="en-US" sz="2000" dirty="0">
                <a:latin typeface="Roboto Light" charset="0"/>
                <a:ea typeface="Roboto Light" charset="0"/>
              </a:rPr>
              <a:t> der </a:t>
            </a:r>
            <a:r>
              <a:rPr lang="en-US" sz="2000" dirty="0" err="1">
                <a:latin typeface="Roboto Light" charset="0"/>
                <a:ea typeface="Roboto Light" charset="0"/>
              </a:rPr>
              <a:t>Organisationsziele</a:t>
            </a:r>
            <a:endParaRPr lang="en-US" sz="2000" dirty="0">
              <a:latin typeface="Roboto Light" charset="0"/>
              <a:ea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Verteilte</a:t>
            </a:r>
            <a:r>
              <a:rPr lang="en-US" sz="2000" dirty="0">
                <a:latin typeface="Roboto Light" charset="0"/>
                <a:ea typeface="Roboto Light" charset="0"/>
              </a:rPr>
              <a:t> </a:t>
            </a:r>
            <a:r>
              <a:rPr lang="en-US" sz="2000" dirty="0" err="1">
                <a:latin typeface="Roboto Light" charset="0"/>
                <a:ea typeface="Roboto Light" charset="0"/>
              </a:rPr>
              <a:t>Führung</a:t>
            </a:r>
            <a:r>
              <a:rPr lang="en-US" sz="2000" dirty="0">
                <a:latin typeface="Roboto Light" charset="0"/>
                <a:ea typeface="Roboto Light" charset="0"/>
              </a:rPr>
              <a:t>, </a:t>
            </a:r>
            <a:r>
              <a:rPr lang="en-US" sz="2000" dirty="0" err="1">
                <a:latin typeface="Roboto Light" charset="0"/>
                <a:ea typeface="Roboto Light" charset="0"/>
              </a:rPr>
              <a:t>sich</a:t>
            </a:r>
            <a:r>
              <a:rPr lang="en-US" sz="2000" dirty="0">
                <a:latin typeface="Roboto Light" charset="0"/>
                <a:ea typeface="Roboto Light" charset="0"/>
              </a:rPr>
              <a:t> </a:t>
            </a:r>
            <a:r>
              <a:rPr lang="en-US" sz="2000" dirty="0" err="1">
                <a:latin typeface="Roboto Light" charset="0"/>
                <a:ea typeface="Roboto Light" charset="0"/>
              </a:rPr>
              <a:t>selbst</a:t>
            </a:r>
            <a:r>
              <a:rPr lang="en-US" sz="2000" dirty="0">
                <a:latin typeface="Roboto Light" charset="0"/>
                <a:ea typeface="Roboto Light" charset="0"/>
              </a:rPr>
              <a:t> </a:t>
            </a:r>
            <a:r>
              <a:rPr lang="en-US" sz="2000" dirty="0" err="1">
                <a:latin typeface="Roboto Light" charset="0"/>
                <a:ea typeface="Roboto Light" charset="0"/>
              </a:rPr>
              <a:t>organisierende</a:t>
            </a:r>
            <a:r>
              <a:rPr lang="en-US" sz="2000" dirty="0">
                <a:latin typeface="Roboto Light" charset="0"/>
                <a:ea typeface="Roboto Light" charset="0"/>
              </a:rPr>
              <a:t> Teams, Innovation </a:t>
            </a:r>
            <a:r>
              <a:rPr lang="en-US" sz="2000" dirty="0" err="1">
                <a:latin typeface="Roboto Light" charset="0"/>
                <a:ea typeface="Roboto Light" charset="0"/>
              </a:rPr>
              <a:t>durch</a:t>
            </a:r>
            <a:r>
              <a:rPr lang="en-US" sz="2000" dirty="0">
                <a:latin typeface="Roboto Light" charset="0"/>
                <a:ea typeface="Roboto Light" charset="0"/>
              </a:rPr>
              <a:t> </a:t>
            </a:r>
            <a:r>
              <a:rPr lang="en-US" sz="2000" dirty="0" err="1">
                <a:latin typeface="Roboto Light" charset="0"/>
                <a:ea typeface="Roboto Light" charset="0"/>
              </a:rPr>
              <a:t>Experimentieren</a:t>
            </a:r>
            <a:r>
              <a:rPr lang="en-US" sz="2000" dirty="0">
                <a:latin typeface="Roboto Light" charset="0"/>
                <a:ea typeface="Roboto Light" charset="0"/>
              </a:rPr>
              <a:t> und </a:t>
            </a:r>
            <a:r>
              <a:rPr lang="en-US" sz="2000" dirty="0" err="1">
                <a:latin typeface="Roboto Light" charset="0"/>
                <a:ea typeface="Roboto Light" charset="0"/>
              </a:rPr>
              <a:t>Lernen</a:t>
            </a:r>
            <a:r>
              <a:rPr lang="en-US" sz="2000" dirty="0">
                <a:latin typeface="Roboto Light" charset="0"/>
                <a:ea typeface="Roboto Light" charset="0"/>
              </a:rPr>
              <a:t> und </a:t>
            </a:r>
            <a:r>
              <a:rPr lang="en-US" sz="2000" dirty="0" err="1">
                <a:latin typeface="Roboto Light" charset="0"/>
                <a:ea typeface="Roboto Light" charset="0"/>
              </a:rPr>
              <a:t>Organisation</a:t>
            </a:r>
            <a:r>
              <a:rPr lang="en-US" sz="2000" dirty="0">
                <a:latin typeface="Roboto Light" charset="0"/>
                <a:ea typeface="Roboto Light" charset="0"/>
              </a:rPr>
              <a:t> </a:t>
            </a:r>
            <a:r>
              <a:rPr lang="en-US" sz="2000" dirty="0" err="1">
                <a:latin typeface="Roboto Light" charset="0"/>
                <a:ea typeface="Roboto Light" charset="0"/>
              </a:rPr>
              <a:t>als</a:t>
            </a:r>
            <a:r>
              <a:rPr lang="en-US" sz="2000" dirty="0">
                <a:latin typeface="Roboto Light" charset="0"/>
                <a:ea typeface="Roboto Light" charset="0"/>
              </a:rPr>
              <a:t> </a:t>
            </a:r>
            <a:r>
              <a:rPr lang="en-US" sz="2000" dirty="0" err="1">
                <a:latin typeface="Roboto Light" charset="0"/>
                <a:ea typeface="Roboto Light" charset="0"/>
              </a:rPr>
              <a:t>Netzwerk</a:t>
            </a:r>
            <a:endParaRPr lang="de-DE"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spTree>
    <p:extLst>
      <p:ext uri="{BB962C8B-B14F-4D97-AF65-F5344CB8AC3E}">
        <p14:creationId xmlns:p14="http://schemas.microsoft.com/office/powerpoint/2010/main" val="3268824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Lernen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laufenden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Arbeitsprozess</a:t>
            </a:r>
            <a:endParaRPr lang="en-US" sz="2000" dirty="0">
              <a:latin typeface="Roboto Light" charset="0"/>
              <a:ea typeface="Roboto Light" charset="0"/>
              <a:cs typeface="Roboto Light" charset="0"/>
            </a:endParaRPr>
          </a:p>
          <a:p>
            <a:pPr marL="800100" lvl="2"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Die </a:t>
            </a:r>
            <a:r>
              <a:rPr lang="en-US" sz="2000" dirty="0" err="1">
                <a:latin typeface="Roboto Light" charset="0"/>
                <a:ea typeface="Roboto Light" charset="0"/>
              </a:rPr>
              <a:t>besten</a:t>
            </a:r>
            <a:r>
              <a:rPr lang="en-US" sz="2000" dirty="0">
                <a:latin typeface="Roboto Light" charset="0"/>
                <a:ea typeface="Roboto Light" charset="0"/>
              </a:rPr>
              <a:t> Mitarbeiter </a:t>
            </a:r>
            <a:r>
              <a:rPr lang="en-US" sz="2000" dirty="0" err="1">
                <a:latin typeface="Roboto Light" charset="0"/>
                <a:ea typeface="Roboto Light" charset="0"/>
              </a:rPr>
              <a:t>werden</a:t>
            </a:r>
            <a:r>
              <a:rPr lang="en-US" sz="2000" dirty="0">
                <a:latin typeface="Roboto Light" charset="0"/>
                <a:ea typeface="Roboto Light" charset="0"/>
              </a:rPr>
              <a:t> </a:t>
            </a:r>
            <a:r>
              <a:rPr lang="en-US" sz="2000" dirty="0" err="1">
                <a:latin typeface="Roboto Light" charset="0"/>
                <a:ea typeface="Roboto Light" charset="0"/>
              </a:rPr>
              <a:t>ihr</a:t>
            </a:r>
            <a:r>
              <a:rPr lang="en-US" sz="2000" dirty="0">
                <a:latin typeface="Roboto Light" charset="0"/>
                <a:ea typeface="Roboto Light" charset="0"/>
              </a:rPr>
              <a:t> </a:t>
            </a:r>
            <a:r>
              <a:rPr lang="en-US" sz="2000" dirty="0" err="1">
                <a:latin typeface="Roboto Light" charset="0"/>
                <a:ea typeface="Roboto Light" charset="0"/>
              </a:rPr>
              <a:t>ganzes</a:t>
            </a:r>
            <a:r>
              <a:rPr lang="en-US" sz="2000" dirty="0">
                <a:latin typeface="Roboto Light" charset="0"/>
                <a:ea typeface="Roboto Light" charset="0"/>
              </a:rPr>
              <a:t> Leben </a:t>
            </a:r>
            <a:r>
              <a:rPr lang="en-US" sz="2000" dirty="0" err="1">
                <a:latin typeface="Roboto Light" charset="0"/>
                <a:ea typeface="Roboto Light" charset="0"/>
              </a:rPr>
              <a:t>lang</a:t>
            </a:r>
            <a:r>
              <a:rPr lang="en-US" sz="2000" dirty="0">
                <a:latin typeface="Roboto Light" charset="0"/>
                <a:ea typeface="Roboto Light" charset="0"/>
              </a:rPr>
              <a:t> </a:t>
            </a:r>
            <a:r>
              <a:rPr lang="en-US" sz="2000" dirty="0" err="1">
                <a:latin typeface="Roboto Light" charset="0"/>
                <a:ea typeface="Roboto Light" charset="0"/>
              </a:rPr>
              <a:t>lernen</a:t>
            </a:r>
            <a:r>
              <a:rPr lang="en-US" sz="2000" dirty="0">
                <a:latin typeface="Roboto Light" charset="0"/>
                <a:ea typeface="Roboto Light" charset="0"/>
              </a:rPr>
              <a:t> und dieses </a:t>
            </a:r>
            <a:r>
              <a:rPr lang="en-US" sz="2000" dirty="0" err="1">
                <a:latin typeface="Roboto Light" charset="0"/>
                <a:ea typeface="Roboto Light" charset="0"/>
              </a:rPr>
              <a:t>Lernen</a:t>
            </a:r>
            <a:r>
              <a:rPr lang="en-US" sz="2000" dirty="0">
                <a:latin typeface="Roboto Light" charset="0"/>
                <a:ea typeface="Roboto Light" charset="0"/>
              </a:rPr>
              <a:t> </a:t>
            </a:r>
            <a:r>
              <a:rPr lang="en-US" sz="2000" dirty="0" err="1">
                <a:latin typeface="Roboto Light" charset="0"/>
                <a:ea typeface="Roboto Light" charset="0"/>
              </a:rPr>
              <a:t>findet</a:t>
            </a:r>
            <a:r>
              <a:rPr lang="en-US" sz="2000" dirty="0">
                <a:latin typeface="Roboto Light" charset="0"/>
                <a:ea typeface="Roboto Light" charset="0"/>
              </a:rPr>
              <a:t> </a:t>
            </a:r>
            <a:r>
              <a:rPr lang="en-US" sz="2000" dirty="0" err="1">
                <a:latin typeface="Roboto Light" charset="0"/>
                <a:ea typeface="Roboto Light" charset="0"/>
              </a:rPr>
              <a:t>während</a:t>
            </a:r>
            <a:r>
              <a:rPr lang="en-US" sz="2000" dirty="0">
                <a:latin typeface="Roboto Light" charset="0"/>
                <a:ea typeface="Roboto Light" charset="0"/>
              </a:rPr>
              <a:t> der Arbeit </a:t>
            </a:r>
            <a:r>
              <a:rPr lang="en-US" sz="2000" dirty="0" err="1">
                <a:latin typeface="Roboto Light" charset="0"/>
                <a:ea typeface="Roboto Light" charset="0"/>
              </a:rPr>
              <a:t>statt</a:t>
            </a:r>
            <a:r>
              <a:rPr lang="en-US" sz="2000" dirty="0">
                <a:latin typeface="Roboto Light" charset="0"/>
                <a:ea typeface="Roboto Light" charset="0"/>
              </a:rPr>
              <a:t> (</a:t>
            </a:r>
            <a:r>
              <a:rPr lang="en-US" sz="2000" dirty="0" err="1">
                <a:latin typeface="Roboto Light" charset="0"/>
                <a:ea typeface="Roboto Light" charset="0"/>
              </a:rPr>
              <a:t>während</a:t>
            </a:r>
            <a:r>
              <a:rPr lang="en-US" sz="2000" dirty="0">
                <a:latin typeface="Roboto Light" charset="0"/>
                <a:ea typeface="Roboto Light" charset="0"/>
              </a:rPr>
              <a:t> </a:t>
            </a:r>
            <a:r>
              <a:rPr lang="en-US" sz="2000" dirty="0" err="1">
                <a:latin typeface="Roboto Light" charset="0"/>
                <a:ea typeface="Roboto Light" charset="0"/>
              </a:rPr>
              <a:t>sie</a:t>
            </a:r>
            <a:r>
              <a:rPr lang="en-US" sz="2000" dirty="0">
                <a:latin typeface="Roboto Light" charset="0"/>
                <a:ea typeface="Roboto Light" charset="0"/>
              </a:rPr>
              <a:t> </a:t>
            </a:r>
            <a:r>
              <a:rPr lang="en-US" sz="2000" dirty="0" err="1">
                <a:latin typeface="Roboto Light" charset="0"/>
                <a:ea typeface="Roboto Light" charset="0"/>
              </a:rPr>
              <a:t>ihre</a:t>
            </a:r>
            <a:r>
              <a:rPr lang="en-US" sz="2000" dirty="0">
                <a:latin typeface="Roboto Light" charset="0"/>
                <a:ea typeface="Roboto Light" charset="0"/>
              </a:rPr>
              <a:t> </a:t>
            </a:r>
            <a:r>
              <a:rPr lang="en-US" sz="2000" dirty="0" err="1">
                <a:latin typeface="Roboto Light" charset="0"/>
                <a:ea typeface="Roboto Light" charset="0"/>
              </a:rPr>
              <a:t>täglichen</a:t>
            </a:r>
            <a:r>
              <a:rPr lang="en-US" sz="2000" dirty="0">
                <a:latin typeface="Roboto Light" charset="0"/>
                <a:ea typeface="Roboto Light" charset="0"/>
              </a:rPr>
              <a:t> </a:t>
            </a:r>
            <a:r>
              <a:rPr lang="en-US" sz="2000" dirty="0" err="1">
                <a:latin typeface="Roboto Light" charset="0"/>
                <a:ea typeface="Roboto Light" charset="0"/>
              </a:rPr>
              <a:t>Aufgaben</a:t>
            </a:r>
            <a:r>
              <a:rPr lang="en-US" sz="2000" dirty="0">
                <a:latin typeface="Roboto Light" charset="0"/>
                <a:ea typeface="Roboto Light" charset="0"/>
              </a:rPr>
              <a:t> </a:t>
            </a:r>
            <a:r>
              <a:rPr lang="en-US" sz="2000" dirty="0" err="1">
                <a:latin typeface="Roboto Light" charset="0"/>
                <a:ea typeface="Roboto Light" charset="0"/>
              </a:rPr>
              <a:t>bewältigen</a:t>
            </a:r>
            <a:r>
              <a:rPr lang="en-US" sz="2000" dirty="0">
                <a:latin typeface="Roboto Light" charset="0"/>
                <a:ea typeface="Roboto Light" charset="0"/>
              </a:rPr>
              <a:t>).  </a:t>
            </a:r>
            <a:r>
              <a:rPr lang="en-US" sz="2000" dirty="0" err="1">
                <a:latin typeface="Roboto Light" charset="0"/>
                <a:ea typeface="Roboto Light" charset="0"/>
              </a:rPr>
              <a:t>Demnach</a:t>
            </a:r>
            <a:r>
              <a:rPr lang="en-US" sz="2000" dirty="0">
                <a:latin typeface="Roboto Light" charset="0"/>
                <a:ea typeface="Roboto Light" charset="0"/>
              </a:rPr>
              <a:t> </a:t>
            </a:r>
            <a:r>
              <a:rPr lang="en-US" sz="2000" dirty="0" err="1">
                <a:latin typeface="Roboto Light" charset="0"/>
                <a:ea typeface="Roboto Light" charset="0"/>
              </a:rPr>
              <a:t>könnte</a:t>
            </a:r>
            <a:r>
              <a:rPr lang="en-US" sz="2000" dirty="0">
                <a:latin typeface="Roboto Light" charset="0"/>
                <a:ea typeface="Roboto Light" charset="0"/>
              </a:rPr>
              <a:t> </a:t>
            </a:r>
            <a:r>
              <a:rPr lang="en-US" sz="2000" dirty="0" err="1">
                <a:latin typeface="Roboto Light" charset="0"/>
                <a:ea typeface="Roboto Light" charset="0"/>
              </a:rPr>
              <a:t>ein</a:t>
            </a:r>
            <a:r>
              <a:rPr lang="en-US" sz="2000" dirty="0">
                <a:latin typeface="Roboto Light" charset="0"/>
                <a:ea typeface="Roboto Light" charset="0"/>
              </a:rPr>
              <a:t> B-Player von </a:t>
            </a:r>
            <a:r>
              <a:rPr lang="en-US" sz="2000" dirty="0" err="1">
                <a:latin typeface="Roboto Light" charset="0"/>
                <a:ea typeface="Roboto Light" charset="0"/>
              </a:rPr>
              <a:t>heute</a:t>
            </a:r>
            <a:r>
              <a:rPr lang="en-US" sz="2000" dirty="0">
                <a:latin typeface="Roboto Light" charset="0"/>
                <a:ea typeface="Roboto Light" charset="0"/>
              </a:rPr>
              <a:t> morgen </a:t>
            </a:r>
            <a:r>
              <a:rPr lang="en-US" sz="2000" dirty="0" err="1">
                <a:latin typeface="Roboto Light" charset="0"/>
                <a:ea typeface="Roboto Light" charset="0"/>
              </a:rPr>
              <a:t>ein</a:t>
            </a:r>
            <a:r>
              <a:rPr lang="en-US" sz="2000" dirty="0">
                <a:latin typeface="Roboto Light" charset="0"/>
                <a:ea typeface="Roboto Light" charset="0"/>
              </a:rPr>
              <a:t> A-Player sein, und </a:t>
            </a:r>
            <a:r>
              <a:rPr lang="en-US" sz="2000" dirty="0" err="1">
                <a:latin typeface="Roboto Light" charset="0"/>
                <a:ea typeface="Roboto Light" charset="0"/>
              </a:rPr>
              <a:t>andererseits</a:t>
            </a:r>
            <a:r>
              <a:rPr lang="en-US" sz="2000" dirty="0">
                <a:latin typeface="Roboto Light" charset="0"/>
                <a:ea typeface="Roboto Light" charset="0"/>
              </a:rPr>
              <a:t> </a:t>
            </a:r>
            <a:r>
              <a:rPr lang="en-US" sz="2000" dirty="0" err="1">
                <a:latin typeface="Roboto Light" charset="0"/>
                <a:ea typeface="Roboto Light" charset="0"/>
              </a:rPr>
              <a:t>ist</a:t>
            </a:r>
            <a:r>
              <a:rPr lang="en-US" sz="2000" dirty="0">
                <a:latin typeface="Roboto Light" charset="0"/>
                <a:ea typeface="Roboto Light" charset="0"/>
              </a:rPr>
              <a:t> </a:t>
            </a:r>
            <a:r>
              <a:rPr lang="en-US" sz="2000" dirty="0" err="1">
                <a:latin typeface="Roboto Light" charset="0"/>
                <a:ea typeface="Roboto Light" charset="0"/>
              </a:rPr>
              <a:t>ein</a:t>
            </a:r>
            <a:r>
              <a:rPr lang="en-US" sz="2000" dirty="0">
                <a:latin typeface="Roboto Light" charset="0"/>
                <a:ea typeface="Roboto Light" charset="0"/>
              </a:rPr>
              <a:t> A-Player von </a:t>
            </a:r>
            <a:r>
              <a:rPr lang="en-US" sz="2000" dirty="0" err="1">
                <a:latin typeface="Roboto Light" charset="0"/>
                <a:ea typeface="Roboto Light" charset="0"/>
              </a:rPr>
              <a:t>heute</a:t>
            </a:r>
            <a:r>
              <a:rPr lang="en-US" sz="2000" dirty="0">
                <a:latin typeface="Roboto Light" charset="0"/>
                <a:ea typeface="Roboto Light" charset="0"/>
              </a:rPr>
              <a:t> </a:t>
            </a:r>
            <a:r>
              <a:rPr lang="en-US" sz="2000" dirty="0" err="1">
                <a:latin typeface="Roboto Light" charset="0"/>
                <a:ea typeface="Roboto Light" charset="0"/>
              </a:rPr>
              <a:t>nicht</a:t>
            </a:r>
            <a:r>
              <a:rPr lang="en-US" sz="2000" dirty="0">
                <a:latin typeface="Roboto Light" charset="0"/>
                <a:ea typeface="Roboto Light" charset="0"/>
              </a:rPr>
              <a:t> </a:t>
            </a:r>
            <a:r>
              <a:rPr lang="en-US" sz="2000" dirty="0" err="1">
                <a:latin typeface="Roboto Light" charset="0"/>
                <a:ea typeface="Roboto Light" charset="0"/>
              </a:rPr>
              <a:t>notwendig</a:t>
            </a:r>
            <a:r>
              <a:rPr lang="en-US" sz="2000" dirty="0">
                <a:latin typeface="Roboto Light" charset="0"/>
                <a:ea typeface="Roboto Light" charset="0"/>
              </a:rPr>
              <a:t> </a:t>
            </a:r>
            <a:r>
              <a:rPr lang="en-US" sz="2000" dirty="0" err="1">
                <a:latin typeface="Roboto Light" charset="0"/>
                <a:ea typeface="Roboto Light" charset="0"/>
              </a:rPr>
              <a:t>ein</a:t>
            </a:r>
            <a:r>
              <a:rPr lang="en-US" sz="2000" dirty="0">
                <a:latin typeface="Roboto Light" charset="0"/>
                <a:ea typeface="Roboto Light" charset="0"/>
              </a:rPr>
              <a:t> A-Player von morgen.</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spTree>
    <p:extLst>
      <p:ext uri="{BB962C8B-B14F-4D97-AF65-F5344CB8AC3E}">
        <p14:creationId xmlns:p14="http://schemas.microsoft.com/office/powerpoint/2010/main" val="422196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Bossidy</a:t>
            </a:r>
            <a:r>
              <a:rPr lang="en-US" sz="2000" dirty="0">
                <a:latin typeface="Roboto Light" charset="0"/>
                <a:ea typeface="Roboto Light" charset="0"/>
              </a:rPr>
              <a:t> und </a:t>
            </a:r>
            <a:r>
              <a:rPr lang="en-US" sz="2000" dirty="0" err="1">
                <a:latin typeface="Roboto Light" charset="0"/>
                <a:ea typeface="Roboto Light" charset="0"/>
              </a:rPr>
              <a:t>Charan</a:t>
            </a:r>
            <a:r>
              <a:rPr lang="en-US" sz="2000" dirty="0">
                <a:latin typeface="Roboto Light" charset="0"/>
                <a:ea typeface="Roboto Light" charset="0"/>
              </a:rPr>
              <a:t> </a:t>
            </a:r>
            <a:r>
              <a:rPr lang="en-US" sz="2000" dirty="0" err="1">
                <a:latin typeface="Roboto Light" charset="0"/>
                <a:ea typeface="Roboto Light" charset="0"/>
              </a:rPr>
              <a:t>skizzieren</a:t>
            </a:r>
            <a:r>
              <a:rPr lang="en-US" sz="2000" dirty="0">
                <a:latin typeface="Roboto Light" charset="0"/>
                <a:ea typeface="Roboto Light" charset="0"/>
              </a:rPr>
              <a:t> in </a:t>
            </a:r>
            <a:r>
              <a:rPr lang="en-US" sz="2000" dirty="0" err="1">
                <a:latin typeface="Roboto Light" charset="0"/>
                <a:ea typeface="Roboto Light" charset="0"/>
              </a:rPr>
              <a:t>ihrem</a:t>
            </a:r>
            <a:r>
              <a:rPr lang="en-US" sz="2000" dirty="0">
                <a:latin typeface="Roboto Light" charset="0"/>
                <a:ea typeface="Roboto Light" charset="0"/>
              </a:rPr>
              <a:t> Buch </a:t>
            </a:r>
            <a:r>
              <a:rPr lang="en-US" sz="2000" i="1" dirty="0">
                <a:latin typeface="Roboto Light" charset="0"/>
                <a:ea typeface="Roboto Light" charset="0"/>
              </a:rPr>
              <a:t>Execution: </a:t>
            </a:r>
            <a:r>
              <a:rPr lang="en-US" sz="2000" b="1" i="1" dirty="0">
                <a:latin typeface="Roboto Light" panose="02000000000000000000" pitchFamily="2" charset="0"/>
                <a:ea typeface="Roboto Light" panose="02000000000000000000" pitchFamily="2" charset="0"/>
              </a:rPr>
              <a:t>The Discipline of Getting Things Done</a:t>
            </a:r>
            <a:r>
              <a:rPr lang="en-US" sz="2000" i="1" dirty="0">
                <a:latin typeface="Roboto Light" panose="02000000000000000000" pitchFamily="2" charset="0"/>
                <a:ea typeface="Roboto Light" panose="02000000000000000000" pitchFamily="2" charset="0"/>
              </a:rPr>
              <a:t> (2002)</a:t>
            </a:r>
            <a:r>
              <a:rPr lang="en-US" sz="2000" i="1" dirty="0">
                <a:latin typeface="Roboto Light" charset="0"/>
                <a:ea typeface="Roboto Light" charset="0"/>
              </a:rPr>
              <a:t> </a:t>
            </a:r>
            <a:r>
              <a:rPr lang="en-US" sz="2000" dirty="0" err="1">
                <a:latin typeface="Roboto Light" charset="0"/>
                <a:ea typeface="Roboto Light" charset="0"/>
              </a:rPr>
              <a:t>sechs</a:t>
            </a:r>
            <a:r>
              <a:rPr lang="en-US" sz="2000" dirty="0">
                <a:latin typeface="Roboto Light" charset="0"/>
                <a:ea typeface="Roboto Light" charset="0"/>
              </a:rPr>
              <a:t> </a:t>
            </a:r>
            <a:r>
              <a:rPr lang="en-US" sz="2000" dirty="0" err="1">
                <a:latin typeface="Roboto Light" charset="0"/>
                <a:ea typeface="Roboto Light" charset="0"/>
              </a:rPr>
              <a:t>Schritte</a:t>
            </a:r>
            <a:r>
              <a:rPr lang="en-US" sz="2000" dirty="0">
                <a:latin typeface="Roboto Light" charset="0"/>
                <a:ea typeface="Roboto Light" charset="0"/>
              </a:rPr>
              <a:t> </a:t>
            </a:r>
            <a:r>
              <a:rPr lang="en-US" sz="2000" dirty="0" err="1">
                <a:latin typeface="Roboto Light" charset="0"/>
                <a:ea typeface="Roboto Light" charset="0"/>
              </a:rPr>
              <a:t>als</a:t>
            </a:r>
            <a:r>
              <a:rPr lang="en-US" sz="2000" dirty="0">
                <a:latin typeface="Roboto Light" charset="0"/>
                <a:ea typeface="Roboto Light" charset="0"/>
              </a:rPr>
              <a:t> </a:t>
            </a:r>
            <a:r>
              <a:rPr lang="en-US" sz="2000" dirty="0" err="1">
                <a:latin typeface="Roboto Light" charset="0"/>
                <a:ea typeface="Roboto Light" charset="0"/>
              </a:rPr>
              <a:t>Herzstück</a:t>
            </a:r>
            <a:r>
              <a:rPr lang="en-US" sz="2000" dirty="0">
                <a:latin typeface="Roboto Light" charset="0"/>
                <a:ea typeface="Roboto Light" charset="0"/>
              </a:rPr>
              <a:t> </a:t>
            </a:r>
            <a:r>
              <a:rPr lang="en-US" sz="2000" dirty="0" err="1">
                <a:latin typeface="Roboto Light" charset="0"/>
                <a:ea typeface="Roboto Light" charset="0"/>
              </a:rPr>
              <a:t>einer</a:t>
            </a:r>
            <a:r>
              <a:rPr lang="en-US" sz="2000" dirty="0">
                <a:latin typeface="Roboto Light" charset="0"/>
                <a:ea typeface="Roboto Light" charset="0"/>
              </a:rPr>
              <a:t> </a:t>
            </a:r>
            <a:r>
              <a:rPr lang="en-US" sz="2000" dirty="0" err="1">
                <a:latin typeface="Roboto Light" charset="0"/>
                <a:ea typeface="Roboto Light" charset="0"/>
              </a:rPr>
              <a:t>jeden</a:t>
            </a:r>
            <a:r>
              <a:rPr lang="en-US" sz="2000" dirty="0">
                <a:latin typeface="Roboto Light" charset="0"/>
                <a:ea typeface="Roboto Light" charset="0"/>
              </a:rPr>
              <a:t> </a:t>
            </a:r>
            <a:r>
              <a:rPr lang="en-US" sz="2000" dirty="0" err="1">
                <a:latin typeface="Roboto Light" charset="0"/>
                <a:ea typeface="Roboto Light" charset="0"/>
              </a:rPr>
              <a:t>Strategieumsetzung</a:t>
            </a:r>
            <a:r>
              <a:rPr lang="en-US" sz="2000" dirty="0">
                <a:latin typeface="Roboto Light" charset="0"/>
                <a:ea typeface="Roboto Light" charset="0"/>
              </a:rPr>
              <a:t>:</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Strategie</a:t>
            </a:r>
            <a:r>
              <a:rPr lang="en-US" sz="2400" dirty="0">
                <a:latin typeface="Roboto Light" charset="0"/>
                <a:ea typeface="Roboto Light" charset="0"/>
              </a:rPr>
              <a:t> </a:t>
            </a:r>
            <a:r>
              <a:rPr lang="en-US" sz="2400" dirty="0" err="1">
                <a:latin typeface="Roboto Light" charset="0"/>
                <a:ea typeface="Roboto Light" charset="0"/>
              </a:rPr>
              <a:t>entwickeln</a:t>
            </a:r>
            <a:endParaRPr lang="en-US" sz="24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Strategie</a:t>
            </a:r>
            <a:r>
              <a:rPr lang="en-US" sz="2400" dirty="0">
                <a:latin typeface="Roboto Light" charset="0"/>
                <a:ea typeface="Roboto Light" charset="0"/>
              </a:rPr>
              <a:t> </a:t>
            </a:r>
            <a:r>
              <a:rPr lang="en-US" sz="2400" dirty="0" err="1">
                <a:latin typeface="Roboto Light" charset="0"/>
                <a:ea typeface="Roboto Light" charset="0"/>
              </a:rPr>
              <a:t>planen</a:t>
            </a:r>
            <a:endParaRPr lang="en-US" sz="24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Organisation</a:t>
            </a:r>
            <a:r>
              <a:rPr lang="en-US" sz="2400" dirty="0">
                <a:latin typeface="Roboto Light" charset="0"/>
                <a:ea typeface="Roboto Light" charset="0"/>
              </a:rPr>
              <a:t> </a:t>
            </a:r>
            <a:r>
              <a:rPr lang="en-US" sz="2400" dirty="0" err="1">
                <a:latin typeface="Roboto Light" charset="0"/>
                <a:ea typeface="Roboto Light" charset="0"/>
              </a:rPr>
              <a:t>ausrichten</a:t>
            </a:r>
            <a:endParaRPr lang="en-US" sz="24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Arbeitspakete</a:t>
            </a:r>
            <a:r>
              <a:rPr lang="en-US" sz="2400" dirty="0">
                <a:latin typeface="Roboto Light" charset="0"/>
                <a:ea typeface="Roboto Light" charset="0"/>
              </a:rPr>
              <a:t> </a:t>
            </a:r>
            <a:r>
              <a:rPr lang="en-US" sz="2400" dirty="0" err="1">
                <a:latin typeface="Roboto Light" charset="0"/>
                <a:ea typeface="Roboto Light" charset="0"/>
              </a:rPr>
              <a:t>planen</a:t>
            </a:r>
            <a:endParaRPr lang="en-US" sz="24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rPr>
              <a:t>Beobachten</a:t>
            </a:r>
            <a:r>
              <a:rPr lang="en-US" sz="2400" dirty="0">
                <a:latin typeface="Roboto Light" charset="0"/>
                <a:ea typeface="Roboto Light" charset="0"/>
              </a:rPr>
              <a:t> und </a:t>
            </a:r>
            <a:r>
              <a:rPr lang="en-US" sz="2400" dirty="0" err="1">
                <a:latin typeface="Roboto Light" charset="0"/>
                <a:ea typeface="Roboto Light" charset="0"/>
              </a:rPr>
              <a:t>lernen</a:t>
            </a:r>
            <a:endParaRPr lang="en-US" sz="2400" dirty="0">
              <a:latin typeface="Roboto Light" charset="0"/>
              <a:ea typeface="Roboto Light" charset="0"/>
            </a:endParaRPr>
          </a:p>
          <a:p>
            <a:pPr marL="914400" lvl="1" indent="-457200">
              <a:lnSpc>
                <a:spcPct val="150000"/>
              </a:lnSpc>
              <a:spcBef>
                <a:spcPts val="600"/>
              </a:spcBef>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err="1">
                <a:latin typeface="Roboto Light" charset="0"/>
                <a:ea typeface="Roboto Light" charset="0"/>
              </a:rPr>
              <a:t>Testen</a:t>
            </a:r>
            <a:r>
              <a:rPr lang="en-US" sz="2400" dirty="0">
                <a:latin typeface="Roboto Light" charset="0"/>
                <a:ea typeface="Roboto Light" charset="0"/>
              </a:rPr>
              <a:t> und </a:t>
            </a:r>
            <a:r>
              <a:rPr lang="en-US" sz="2400" dirty="0" err="1">
                <a:latin typeface="Roboto Light" charset="0"/>
                <a:ea typeface="Roboto Light" charset="0"/>
              </a:rPr>
              <a:t>anpassen</a:t>
            </a:r>
            <a:endParaRPr lang="en-US" sz="2000"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Disziplin</a:t>
            </a:r>
            <a:r>
              <a:rPr lang="en-US" sz="2800" b="0" dirty="0">
                <a:solidFill>
                  <a:srgbClr val="646464"/>
                </a:solidFill>
                <a:latin typeface="Roboto Light" panose="02000000000000000000" pitchFamily="2" charset="0"/>
                <a:ea typeface="Roboto Light" panose="02000000000000000000" pitchFamily="2" charset="0"/>
                <a:cs typeface="Roboto Medium" charset="0"/>
              </a:rPr>
              <a:t> “Strategy Execution”</a:t>
            </a:r>
          </a:p>
        </p:txBody>
      </p:sp>
    </p:spTree>
    <p:extLst>
      <p:ext uri="{BB962C8B-B14F-4D97-AF65-F5344CB8AC3E}">
        <p14:creationId xmlns:p14="http://schemas.microsoft.com/office/powerpoint/2010/main" val="42369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 calcmode="lin" valueType="num">
                                      <p:cBhvr additive="base">
                                        <p:cTn id="13"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p:tgtEl>
                                          <p:spTgt spid="8">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p:tgtEl>
                                          <p:spTgt spid="8">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additive="base">
                                        <p:cTn id="37"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Eine </a:t>
            </a:r>
            <a:r>
              <a:rPr lang="en-US" sz="2000" dirty="0" err="1">
                <a:latin typeface="Roboto Light" charset="0"/>
                <a:ea typeface="Roboto Light" charset="0"/>
              </a:rPr>
              <a:t>dedizierte</a:t>
            </a:r>
            <a:r>
              <a:rPr lang="en-US" sz="2000" dirty="0">
                <a:latin typeface="Roboto Light" charset="0"/>
                <a:ea typeface="Roboto Light" charset="0"/>
              </a:rPr>
              <a:t> C-Suite </a:t>
            </a:r>
            <a:r>
              <a:rPr lang="en-US" sz="2000" dirty="0" err="1">
                <a:latin typeface="Roboto Light" charset="0"/>
                <a:ea typeface="Roboto Light" charset="0"/>
              </a:rPr>
              <a:t>für</a:t>
            </a:r>
            <a:r>
              <a:rPr lang="en-US" sz="2000" dirty="0">
                <a:latin typeface="Roboto Light" charset="0"/>
                <a:ea typeface="Roboto Light" charset="0"/>
              </a:rPr>
              <a:t> die </a:t>
            </a:r>
            <a:r>
              <a:rPr lang="en-US" sz="2000" dirty="0" err="1">
                <a:latin typeface="Roboto Light" charset="0"/>
                <a:ea typeface="Roboto Light" charset="0"/>
              </a:rPr>
              <a:t>Strategieumsetzungmsetzung</a:t>
            </a:r>
            <a:r>
              <a:rPr lang="en-US" sz="2000" dirty="0">
                <a:latin typeface="Roboto Light" charset="0"/>
                <a:ea typeface="Roboto Light" charset="0"/>
              </a:rPr>
              <a:t> der </a:t>
            </a:r>
            <a:r>
              <a:rPr lang="en-US" sz="2000" dirty="0" err="1">
                <a:latin typeface="Roboto Light" charset="0"/>
                <a:ea typeface="Roboto Light" charset="0"/>
              </a:rPr>
              <a:t>Strategie</a:t>
            </a:r>
            <a:r>
              <a:rPr lang="en-US" sz="2000" dirty="0">
                <a:latin typeface="Roboto Light" charset="0"/>
                <a:ea typeface="Roboto Light" charset="0"/>
              </a:rPr>
              <a:t> </a:t>
            </a:r>
            <a:r>
              <a:rPr lang="en-US" sz="2000" dirty="0" err="1">
                <a:latin typeface="Roboto Light" charset="0"/>
                <a:ea typeface="Roboto Light" charset="0"/>
              </a:rPr>
              <a:t>einer</a:t>
            </a:r>
            <a:r>
              <a:rPr lang="en-US" sz="2000" dirty="0">
                <a:latin typeface="Roboto Light" charset="0"/>
                <a:ea typeface="Roboto Light" charset="0"/>
              </a:rPr>
              <a:t> </a:t>
            </a:r>
            <a:r>
              <a:rPr lang="en-US" sz="2000" dirty="0" err="1">
                <a:latin typeface="Roboto Light" charset="0"/>
                <a:ea typeface="Roboto Light" charset="0"/>
              </a:rPr>
              <a:t>Organisation</a:t>
            </a:r>
            <a:endParaRPr lang="en-US" sz="2000"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pic>
        <p:nvPicPr>
          <p:cNvPr id="6" name="Grafik 5">
            <a:extLst>
              <a:ext uri="{FF2B5EF4-FFF2-40B4-BE49-F238E27FC236}">
                <a16:creationId xmlns:a16="http://schemas.microsoft.com/office/drawing/2014/main" id="{141434FA-C291-8640-BCAC-DC84A3858C84}"/>
              </a:ext>
            </a:extLst>
          </p:cNvPr>
          <p:cNvPicPr>
            <a:picLocks noChangeAspect="1"/>
          </p:cNvPicPr>
          <p:nvPr/>
        </p:nvPicPr>
        <p:blipFill>
          <a:blip r:embed="rId3"/>
          <a:stretch>
            <a:fillRect/>
          </a:stretch>
        </p:blipFill>
        <p:spPr>
          <a:xfrm>
            <a:off x="2801832" y="2314360"/>
            <a:ext cx="6360749" cy="4044559"/>
          </a:xfrm>
          <a:prstGeom prst="rect">
            <a:avLst/>
          </a:prstGeom>
        </p:spPr>
      </p:pic>
    </p:spTree>
    <p:extLst>
      <p:ext uri="{BB962C8B-B14F-4D97-AF65-F5344CB8AC3E}">
        <p14:creationId xmlns:p14="http://schemas.microsoft.com/office/powerpoint/2010/main" val="911138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rPr>
              <a:t>Gemeinsam</a:t>
            </a:r>
            <a:r>
              <a:rPr lang="en-US" sz="2000" dirty="0">
                <a:latin typeface="Roboto Light" charset="0"/>
                <a:ea typeface="Roboto Light" charset="0"/>
              </a:rPr>
              <a:t> </a:t>
            </a:r>
            <a:r>
              <a:rPr lang="en-US" sz="2000" dirty="0" err="1">
                <a:latin typeface="Roboto Light" charset="0"/>
                <a:ea typeface="Roboto Light" charset="0"/>
              </a:rPr>
              <a:t>genutzte</a:t>
            </a:r>
            <a:r>
              <a:rPr lang="en-US" sz="2000" dirty="0">
                <a:latin typeface="Roboto Light" charset="0"/>
                <a:ea typeface="Roboto Light" charset="0"/>
              </a:rPr>
              <a:t>, </a:t>
            </a:r>
            <a:r>
              <a:rPr lang="en-US" sz="2000" dirty="0" err="1">
                <a:latin typeface="Roboto Light" charset="0"/>
                <a:ea typeface="Roboto Light" charset="0"/>
              </a:rPr>
              <a:t>digitale</a:t>
            </a:r>
            <a:r>
              <a:rPr lang="en-US" sz="2000" dirty="0">
                <a:latin typeface="Roboto Light" charset="0"/>
                <a:ea typeface="Roboto Light" charset="0"/>
              </a:rPr>
              <a:t> </a:t>
            </a:r>
            <a:r>
              <a:rPr lang="en-US" sz="2000" dirty="0" err="1">
                <a:latin typeface="Roboto Light" charset="0"/>
                <a:ea typeface="Roboto Light" charset="0"/>
              </a:rPr>
              <a:t>Plattformen</a:t>
            </a:r>
            <a:endParaRPr lang="en-US" sz="2000" dirty="0">
              <a:latin typeface="Roboto Light" charset="0"/>
              <a:ea typeface="Roboto Light" charset="0"/>
            </a:endParaRPr>
          </a:p>
          <a:p>
            <a:pPr marL="0" lvl="1">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Trends in der </a:t>
            </a:r>
            <a:r>
              <a:rPr lang="en-US" dirty="0" err="1"/>
              <a:t>Strategieumsetzung</a:t>
            </a:r>
            <a:endParaRPr lang="en-US" dirty="0"/>
          </a:p>
        </p:txBody>
      </p:sp>
      <p:pic>
        <p:nvPicPr>
          <p:cNvPr id="6" name="Grafik 5">
            <a:extLst>
              <a:ext uri="{FF2B5EF4-FFF2-40B4-BE49-F238E27FC236}">
                <a16:creationId xmlns:a16="http://schemas.microsoft.com/office/drawing/2014/main" id="{4BA23C5D-8CC6-BF4F-B403-B3733B3B0EB0}"/>
              </a:ext>
            </a:extLst>
          </p:cNvPr>
          <p:cNvPicPr>
            <a:picLocks noChangeAspect="1"/>
          </p:cNvPicPr>
          <p:nvPr/>
        </p:nvPicPr>
        <p:blipFill>
          <a:blip r:embed="rId3"/>
          <a:stretch>
            <a:fillRect/>
          </a:stretch>
        </p:blipFill>
        <p:spPr>
          <a:xfrm>
            <a:off x="2801832" y="2314361"/>
            <a:ext cx="6384751" cy="4044559"/>
          </a:xfrm>
          <a:prstGeom prst="rect">
            <a:avLst/>
          </a:prstGeom>
        </p:spPr>
      </p:pic>
    </p:spTree>
    <p:extLst>
      <p:ext uri="{BB962C8B-B14F-4D97-AF65-F5344CB8AC3E}">
        <p14:creationId xmlns:p14="http://schemas.microsoft.com/office/powerpoint/2010/main" val="4203353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Lean </a:t>
            </a:r>
            <a:r>
              <a:rPr lang="en-US" dirty="0" err="1">
                <a:solidFill>
                  <a:prstClr val="black"/>
                </a:solidFill>
                <a:latin typeface="Roboto Light" panose="02000000000000000000" pitchFamily="2" charset="0"/>
                <a:ea typeface="Roboto Light" panose="02000000000000000000" pitchFamily="2" charset="0"/>
              </a:rPr>
              <a:t>Prinzipien</a:t>
            </a:r>
            <a:endParaRPr lang="en-US" dirty="0">
              <a:solidFill>
                <a:prstClr val="black"/>
              </a:solidFill>
              <a:latin typeface="Roboto Light" panose="02000000000000000000" pitchFamily="2" charset="0"/>
              <a:ea typeface="Roboto Light" panose="02000000000000000000" pitchFamily="2"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endParaRPr lang="en-US"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Frameworks </a:t>
            </a:r>
            <a:r>
              <a:rPr lang="en-US" dirty="0" err="1">
                <a:solidFill>
                  <a:prstClr val="black"/>
                </a:solidFill>
                <a:latin typeface="Roboto Light" panose="02000000000000000000" pitchFamily="2" charset="0"/>
                <a:ea typeface="Roboto Light" panose="02000000000000000000" pitchFamily="2" charset="0"/>
              </a:rPr>
              <a:t>zur</a:t>
            </a:r>
            <a:r>
              <a:rPr lang="en-US" dirty="0">
                <a:solidFill>
                  <a:prstClr val="black"/>
                </a:solidFill>
                <a:latin typeface="Roboto Light" panose="02000000000000000000" pitchFamily="2" charset="0"/>
                <a:ea typeface="Roboto Light" panose="02000000000000000000" pitchFamily="2" charset="0"/>
              </a:rPr>
              <a:t> </a:t>
            </a:r>
            <a:r>
              <a:rPr lang="en-US" dirty="0" err="1">
                <a:solidFill>
                  <a:prstClr val="black"/>
                </a:solidFill>
                <a:latin typeface="Roboto Light" panose="02000000000000000000" pitchFamily="2" charset="0"/>
                <a:ea typeface="Roboto Light" panose="02000000000000000000" pitchFamily="2" charset="0"/>
              </a:rPr>
              <a:t>Steuerung</a:t>
            </a:r>
            <a:r>
              <a:rPr lang="en-US" dirty="0">
                <a:solidFill>
                  <a:prstClr val="black"/>
                </a:solidFill>
                <a:latin typeface="Roboto Light" panose="02000000000000000000" pitchFamily="2" charset="0"/>
                <a:ea typeface="Roboto Light" panose="02000000000000000000" pitchFamily="2" charset="0"/>
              </a:rPr>
              <a:t> der </a:t>
            </a:r>
            <a:r>
              <a:rPr lang="en-US" dirty="0" err="1">
                <a:solidFill>
                  <a:prstClr val="black"/>
                </a:solidFill>
                <a:latin typeface="Roboto Light" panose="02000000000000000000" pitchFamily="2" charset="0"/>
                <a:ea typeface="Roboto Light" panose="02000000000000000000" pitchFamily="2" charset="0"/>
              </a:rPr>
              <a:t>Umsetzung</a:t>
            </a:r>
            <a:endParaRPr lang="en-US" dirty="0">
              <a:solidFill>
                <a:prstClr val="black"/>
              </a:solidFill>
              <a:latin typeface="Roboto Light" panose="02000000000000000000" pitchFamily="2" charset="0"/>
              <a:ea typeface="Roboto Light" panose="02000000000000000000" pitchFamily="2"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rPr>
              <a:t>Trends in der </a:t>
            </a:r>
            <a:r>
              <a:rPr lang="en-US" dirty="0" err="1">
                <a:solidFill>
                  <a:prstClr val="black"/>
                </a:solidFill>
                <a:latin typeface="Roboto Light" panose="02000000000000000000" pitchFamily="2" charset="0"/>
                <a:ea typeface="Roboto Light" panose="02000000000000000000" pitchFamily="2" charset="0"/>
              </a:rPr>
              <a:t>Strategieumsetzung</a:t>
            </a:r>
            <a:endParaRPr lang="en-US" dirty="0">
              <a:solidFill>
                <a:prstClr val="black"/>
              </a:solidFill>
              <a:latin typeface="Roboto Light" panose="02000000000000000000" pitchFamily="2" charset="0"/>
              <a:ea typeface="Roboto Light" panose="02000000000000000000" pitchFamily="2"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panose="02000000000000000000" pitchFamily="2" charset="0"/>
                <a:ea typeface="Roboto" panose="02000000000000000000" pitchFamily="2"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endParaRPr lang="en-US" dirty="0">
              <a:solidFill>
                <a:schemeClr val="tx1"/>
              </a:solidFill>
              <a:latin typeface="Roboto Light" panose="02000000000000000000" pitchFamily="2" charset="0"/>
              <a:ea typeface="Roboto Light" panose="02000000000000000000" pitchFamily="2" charset="0"/>
            </a:endParaRP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9</a:t>
            </a:r>
          </a:p>
        </p:txBody>
      </p:sp>
    </p:spTree>
    <p:extLst>
      <p:ext uri="{BB962C8B-B14F-4D97-AF65-F5344CB8AC3E}">
        <p14:creationId xmlns:p14="http://schemas.microsoft.com/office/powerpoint/2010/main" val="298080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panose="02000000000000000000" pitchFamily="2" charset="0"/>
                <a:ea typeface="Roboto Light" panose="02000000000000000000" pitchFamily="2" charset="0"/>
                <a:cs typeface="Roboto Light" charset="0"/>
              </a:rPr>
              <a:t>Wie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kann</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eine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Plattform</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zur</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Strategieumsetzung</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wie</a:t>
            </a:r>
            <a:r>
              <a:rPr lang="en-US" sz="2000" dirty="0">
                <a:latin typeface="Roboto Light" panose="02000000000000000000" pitchFamily="2" charset="0"/>
                <a:ea typeface="Roboto Light" panose="02000000000000000000" pitchFamily="2" charset="0"/>
                <a:cs typeface="Roboto Light" charset="0"/>
              </a:rPr>
              <a:t> Flowmotor, die </a:t>
            </a:r>
            <a:r>
              <a:rPr lang="en-US" sz="2000" dirty="0" err="1">
                <a:latin typeface="Roboto Light" panose="02000000000000000000" pitchFamily="2" charset="0"/>
                <a:ea typeface="Roboto Light" panose="02000000000000000000" pitchFamily="2" charset="0"/>
                <a:cs typeface="Roboto Light" charset="0"/>
              </a:rPr>
              <a:t>erfolgreiche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Strategieumsetzung</a:t>
            </a:r>
            <a:r>
              <a:rPr lang="en-US" sz="2000" dirty="0">
                <a:latin typeface="Roboto Light" panose="02000000000000000000" pitchFamily="2" charset="0"/>
                <a:ea typeface="Roboto Light" panose="02000000000000000000" pitchFamily="2" charset="0"/>
                <a:cs typeface="Roboto Light" charset="0"/>
              </a:rPr>
              <a:t> in </a:t>
            </a:r>
            <a:r>
              <a:rPr lang="en-US" sz="2000" dirty="0" err="1">
                <a:latin typeface="Roboto Light" panose="02000000000000000000" pitchFamily="2" charset="0"/>
                <a:ea typeface="Roboto Light" panose="02000000000000000000" pitchFamily="2" charset="0"/>
                <a:cs typeface="Roboto Light" charset="0"/>
              </a:rPr>
              <a:t>Ihrer</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Organisation</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beschleunigen</a:t>
            </a:r>
            <a:r>
              <a:rPr lang="en-US" sz="2000" dirty="0">
                <a:latin typeface="Roboto Light" panose="02000000000000000000" pitchFamily="2" charset="0"/>
                <a:ea typeface="Roboto Light" panose="02000000000000000000" pitchFamily="2" charset="0"/>
                <a:cs typeface="Roboto Light" charset="0"/>
              </a:rPr>
              <a:t>?</a:t>
            </a: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4" name="Grafik 3">
            <a:extLst>
              <a:ext uri="{FF2B5EF4-FFF2-40B4-BE49-F238E27FC236}">
                <a16:creationId xmlns:a16="http://schemas.microsoft.com/office/drawing/2014/main" id="{98C820C0-FFEB-EC4F-98D2-DBF09FCE5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975" y="2764423"/>
            <a:ext cx="6336704" cy="3472889"/>
          </a:xfrm>
          <a:prstGeom prst="rect">
            <a:avLst/>
          </a:prstGeom>
        </p:spPr>
      </p:pic>
    </p:spTree>
    <p:extLst>
      <p:ext uri="{BB962C8B-B14F-4D97-AF65-F5344CB8AC3E}">
        <p14:creationId xmlns:p14="http://schemas.microsoft.com/office/powerpoint/2010/main" val="536033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C76275D3-C264-1941-9F5F-03EC2788B1DD}"/>
              </a:ext>
            </a:extLst>
          </p:cNvPr>
          <p:cNvPicPr>
            <a:picLocks noChangeAspect="1"/>
          </p:cNvPicPr>
          <p:nvPr/>
        </p:nvPicPr>
        <p:blipFill>
          <a:blip r:embed="rId3"/>
          <a:stretch>
            <a:fillRect/>
          </a:stretch>
        </p:blipFill>
        <p:spPr>
          <a:xfrm>
            <a:off x="335360" y="1681257"/>
            <a:ext cx="11521280" cy="3711554"/>
          </a:xfrm>
          <a:prstGeom prst="rect">
            <a:avLst/>
          </a:prstGeom>
        </p:spPr>
      </p:pic>
    </p:spTree>
    <p:extLst>
      <p:ext uri="{BB962C8B-B14F-4D97-AF65-F5344CB8AC3E}">
        <p14:creationId xmlns:p14="http://schemas.microsoft.com/office/powerpoint/2010/main" val="12359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86481139-B99B-AA46-91B3-897D88F75F28}"/>
              </a:ext>
            </a:extLst>
          </p:cNvPr>
          <p:cNvPicPr>
            <a:picLocks noChangeAspect="1"/>
          </p:cNvPicPr>
          <p:nvPr/>
        </p:nvPicPr>
        <p:blipFill>
          <a:blip r:embed="rId3"/>
          <a:stretch>
            <a:fillRect/>
          </a:stretch>
        </p:blipFill>
        <p:spPr>
          <a:xfrm>
            <a:off x="3414663" y="2029467"/>
            <a:ext cx="5362674" cy="3907527"/>
          </a:xfrm>
          <a:prstGeom prst="rect">
            <a:avLst/>
          </a:prstGeom>
        </p:spPr>
      </p:pic>
    </p:spTree>
    <p:extLst>
      <p:ext uri="{BB962C8B-B14F-4D97-AF65-F5344CB8AC3E}">
        <p14:creationId xmlns:p14="http://schemas.microsoft.com/office/powerpoint/2010/main" val="1694508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6" name="Grafik 5">
            <a:extLst>
              <a:ext uri="{FF2B5EF4-FFF2-40B4-BE49-F238E27FC236}">
                <a16:creationId xmlns:a16="http://schemas.microsoft.com/office/drawing/2014/main" id="{F78B772C-7E25-3644-9EF3-1A570627BE4B}"/>
              </a:ext>
            </a:extLst>
          </p:cNvPr>
          <p:cNvPicPr>
            <a:picLocks noChangeAspect="1"/>
          </p:cNvPicPr>
          <p:nvPr/>
        </p:nvPicPr>
        <p:blipFill>
          <a:blip r:embed="rId3"/>
          <a:stretch>
            <a:fillRect/>
          </a:stretch>
        </p:blipFill>
        <p:spPr>
          <a:xfrm>
            <a:off x="1199456" y="1951051"/>
            <a:ext cx="9492716" cy="4511100"/>
          </a:xfrm>
          <a:prstGeom prst="rect">
            <a:avLst/>
          </a:prstGeom>
        </p:spPr>
      </p:pic>
    </p:spTree>
    <p:extLst>
      <p:ext uri="{BB962C8B-B14F-4D97-AF65-F5344CB8AC3E}">
        <p14:creationId xmlns:p14="http://schemas.microsoft.com/office/powerpoint/2010/main" val="28848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6" name="Grafik 5">
            <a:extLst>
              <a:ext uri="{FF2B5EF4-FFF2-40B4-BE49-F238E27FC236}">
                <a16:creationId xmlns:a16="http://schemas.microsoft.com/office/drawing/2014/main" id="{44B38A20-1B1C-184F-9BA3-766D4BC31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336" y="1412561"/>
            <a:ext cx="8688288" cy="4853308"/>
          </a:xfrm>
          <a:prstGeom prst="rect">
            <a:avLst/>
          </a:prstGeom>
        </p:spPr>
      </p:pic>
      <p:sp>
        <p:nvSpPr>
          <p:cNvPr id="7" name="Würfel 6">
            <a:extLst>
              <a:ext uri="{FF2B5EF4-FFF2-40B4-BE49-F238E27FC236}">
                <a16:creationId xmlns:a16="http://schemas.microsoft.com/office/drawing/2014/main" id="{693CFEDD-1AC1-5947-A689-5D11249E16D4}"/>
              </a:ext>
            </a:extLst>
          </p:cNvPr>
          <p:cNvSpPr/>
          <p:nvPr/>
        </p:nvSpPr>
        <p:spPr>
          <a:xfrm rot="1436966">
            <a:off x="10734933" y="2848439"/>
            <a:ext cx="754050" cy="31424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latin typeface="Courier New" panose="02070309020205020404" pitchFamily="49" charset="0"/>
                <a:ea typeface="Helvetica Neue Light" panose="02000403000000020004" pitchFamily="2" charset="0"/>
                <a:cs typeface="Courier New" panose="02070309020205020404" pitchFamily="49" charset="0"/>
              </a:rPr>
              <a:t>Lean</a:t>
            </a:r>
          </a:p>
        </p:txBody>
      </p:sp>
    </p:spTree>
    <p:extLst>
      <p:ext uri="{BB962C8B-B14F-4D97-AF65-F5344CB8AC3E}">
        <p14:creationId xmlns:p14="http://schemas.microsoft.com/office/powerpoint/2010/main" val="340645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6" name="Grafik 5">
            <a:extLst>
              <a:ext uri="{FF2B5EF4-FFF2-40B4-BE49-F238E27FC236}">
                <a16:creationId xmlns:a16="http://schemas.microsoft.com/office/drawing/2014/main" id="{F51B48E3-E332-4A42-9E6F-A953D83D190A}"/>
              </a:ext>
            </a:extLst>
          </p:cNvPr>
          <p:cNvPicPr>
            <a:picLocks noChangeAspect="1"/>
          </p:cNvPicPr>
          <p:nvPr/>
        </p:nvPicPr>
        <p:blipFill>
          <a:blip r:embed="rId3"/>
          <a:stretch>
            <a:fillRect/>
          </a:stretch>
        </p:blipFill>
        <p:spPr>
          <a:xfrm>
            <a:off x="5333756" y="2055343"/>
            <a:ext cx="4852752" cy="4682007"/>
          </a:xfrm>
          <a:prstGeom prst="rect">
            <a:avLst/>
          </a:prstGeom>
        </p:spPr>
      </p:pic>
      <p:sp>
        <p:nvSpPr>
          <p:cNvPr id="9" name="Würfel 8">
            <a:extLst>
              <a:ext uri="{FF2B5EF4-FFF2-40B4-BE49-F238E27FC236}">
                <a16:creationId xmlns:a16="http://schemas.microsoft.com/office/drawing/2014/main" id="{E8139682-DBB4-194A-85BE-3E20DC41B921}"/>
              </a:ext>
            </a:extLst>
          </p:cNvPr>
          <p:cNvSpPr/>
          <p:nvPr/>
        </p:nvSpPr>
        <p:spPr>
          <a:xfrm rot="1436966">
            <a:off x="9906318" y="3236960"/>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spTree>
    <p:extLst>
      <p:ext uri="{BB962C8B-B14F-4D97-AF65-F5344CB8AC3E}">
        <p14:creationId xmlns:p14="http://schemas.microsoft.com/office/powerpoint/2010/main" val="31488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61FFFE4A-EAAF-B140-BF55-BFC149AAFE64}"/>
              </a:ext>
            </a:extLst>
          </p:cNvPr>
          <p:cNvPicPr>
            <a:picLocks noChangeAspect="1"/>
          </p:cNvPicPr>
          <p:nvPr/>
        </p:nvPicPr>
        <p:blipFill>
          <a:blip r:embed="rId3"/>
          <a:stretch>
            <a:fillRect/>
          </a:stretch>
        </p:blipFill>
        <p:spPr>
          <a:xfrm>
            <a:off x="695400" y="1700808"/>
            <a:ext cx="4547592" cy="1280291"/>
          </a:xfrm>
          <a:prstGeom prst="rect">
            <a:avLst/>
          </a:prstGeom>
        </p:spPr>
      </p:pic>
      <p:pic>
        <p:nvPicPr>
          <p:cNvPr id="4" name="Grafik 3">
            <a:extLst>
              <a:ext uri="{FF2B5EF4-FFF2-40B4-BE49-F238E27FC236}">
                <a16:creationId xmlns:a16="http://schemas.microsoft.com/office/drawing/2014/main" id="{123E3C49-5EBB-F947-B19E-15095F019855}"/>
              </a:ext>
            </a:extLst>
          </p:cNvPr>
          <p:cNvPicPr>
            <a:picLocks noChangeAspect="1"/>
          </p:cNvPicPr>
          <p:nvPr/>
        </p:nvPicPr>
        <p:blipFill>
          <a:blip r:embed="rId4"/>
          <a:stretch>
            <a:fillRect/>
          </a:stretch>
        </p:blipFill>
        <p:spPr>
          <a:xfrm>
            <a:off x="2969196" y="2380195"/>
            <a:ext cx="8688288" cy="3898093"/>
          </a:xfrm>
          <a:prstGeom prst="rect">
            <a:avLst/>
          </a:prstGeom>
        </p:spPr>
      </p:pic>
    </p:spTree>
    <p:extLst>
      <p:ext uri="{BB962C8B-B14F-4D97-AF65-F5344CB8AC3E}">
        <p14:creationId xmlns:p14="http://schemas.microsoft.com/office/powerpoint/2010/main" val="132668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rPr>
              <a:t>Sie </a:t>
            </a:r>
            <a:r>
              <a:rPr lang="en-US" sz="2000" dirty="0" err="1">
                <a:latin typeface="Roboto Light" charset="0"/>
                <a:ea typeface="Roboto Light" charset="0"/>
              </a:rPr>
              <a:t>sollten</a:t>
            </a:r>
            <a:r>
              <a:rPr lang="en-US" sz="2000" dirty="0">
                <a:latin typeface="Roboto Light" charset="0"/>
                <a:ea typeface="Roboto Light" charset="0"/>
              </a:rPr>
              <a:t> </a:t>
            </a:r>
            <a:r>
              <a:rPr lang="en-US" sz="2000" dirty="0" err="1">
                <a:latin typeface="Roboto Light" charset="0"/>
                <a:ea typeface="Roboto Light" charset="0"/>
              </a:rPr>
              <a:t>drei</a:t>
            </a:r>
            <a:r>
              <a:rPr lang="en-US" sz="2000" dirty="0">
                <a:latin typeface="Roboto Light" charset="0"/>
                <a:ea typeface="Roboto Light" charset="0"/>
              </a:rPr>
              <a:t> </a:t>
            </a:r>
            <a:r>
              <a:rPr lang="en-US" sz="2000" dirty="0" err="1">
                <a:latin typeface="Roboto Light" charset="0"/>
                <a:ea typeface="Roboto Light" charset="0"/>
              </a:rPr>
              <a:t>wichtige</a:t>
            </a:r>
            <a:r>
              <a:rPr lang="en-US" sz="2000" dirty="0">
                <a:latin typeface="Roboto Light" charset="0"/>
                <a:ea typeface="Roboto Light" charset="0"/>
              </a:rPr>
              <a:t> </a:t>
            </a:r>
            <a:r>
              <a:rPr lang="en-US" sz="2000" dirty="0" err="1">
                <a:latin typeface="Roboto Light" charset="0"/>
                <a:ea typeface="Roboto Light" charset="0"/>
              </a:rPr>
              <a:t>Punkte</a:t>
            </a:r>
            <a:r>
              <a:rPr lang="en-US" sz="2000" dirty="0">
                <a:latin typeface="Roboto Light" charset="0"/>
                <a:ea typeface="Roboto Light" charset="0"/>
              </a:rPr>
              <a:t> </a:t>
            </a:r>
            <a:r>
              <a:rPr lang="en-US" sz="2000" dirty="0" err="1">
                <a:latin typeface="Roboto Light" charset="0"/>
                <a:ea typeface="Roboto Light" charset="0"/>
              </a:rPr>
              <a:t>im</a:t>
            </a:r>
            <a:r>
              <a:rPr lang="en-US" sz="2000" dirty="0">
                <a:latin typeface="Roboto Light" charset="0"/>
                <a:ea typeface="Roboto Light" charset="0"/>
              </a:rPr>
              <a:t> </a:t>
            </a:r>
            <a:r>
              <a:rPr lang="en-US" sz="2000" dirty="0" err="1">
                <a:latin typeface="Roboto Light" charset="0"/>
                <a:ea typeface="Roboto Light" charset="0"/>
              </a:rPr>
              <a:t>Blick</a:t>
            </a:r>
            <a:r>
              <a:rPr lang="en-US" sz="2000" dirty="0">
                <a:latin typeface="Roboto Light" charset="0"/>
                <a:ea typeface="Roboto Light" charset="0"/>
              </a:rPr>
              <a:t> </a:t>
            </a:r>
            <a:r>
              <a:rPr lang="en-US" sz="2000" dirty="0" err="1">
                <a:latin typeface="Roboto Light" charset="0"/>
                <a:ea typeface="Roboto Light" charset="0"/>
              </a:rPr>
              <a:t>haben</a:t>
            </a:r>
            <a:r>
              <a:rPr lang="en-US" sz="2000" dirty="0">
                <a:latin typeface="Roboto Light" charset="0"/>
                <a:ea typeface="Roboto Light" charset="0"/>
              </a:rPr>
              <a:t>, die </a:t>
            </a:r>
            <a:r>
              <a:rPr lang="en-US" sz="2000" dirty="0" err="1">
                <a:latin typeface="Roboto Light" charset="0"/>
                <a:ea typeface="Roboto Light" charset="0"/>
              </a:rPr>
              <a:t>für</a:t>
            </a:r>
            <a:r>
              <a:rPr lang="en-US" sz="2000" dirty="0">
                <a:latin typeface="Roboto Light" charset="0"/>
                <a:ea typeface="Roboto Light" charset="0"/>
              </a:rPr>
              <a:t> die </a:t>
            </a:r>
            <a:r>
              <a:rPr lang="en-US" sz="2000" dirty="0" err="1">
                <a:latin typeface="Roboto Light" charset="0"/>
                <a:ea typeface="Roboto Light" charset="0"/>
              </a:rPr>
              <a:t>Umsetzung</a:t>
            </a:r>
            <a:r>
              <a:rPr lang="en-US" sz="2000" dirty="0">
                <a:latin typeface="Roboto Light" charset="0"/>
                <a:ea typeface="Roboto Light" charset="0"/>
              </a:rPr>
              <a:t> </a:t>
            </a:r>
            <a:r>
              <a:rPr lang="en-US" sz="2000" dirty="0" err="1">
                <a:latin typeface="Roboto Light" charset="0"/>
                <a:ea typeface="Roboto Light" charset="0"/>
              </a:rPr>
              <a:t>essenziell</a:t>
            </a:r>
            <a:r>
              <a:rPr lang="en-US" sz="2000" dirty="0">
                <a:latin typeface="Roboto Light" charset="0"/>
                <a:ea typeface="Roboto Light" charset="0"/>
              </a:rPr>
              <a:t> </a:t>
            </a:r>
            <a:r>
              <a:rPr lang="en-US" sz="2000" dirty="0" err="1">
                <a:latin typeface="Roboto Light" charset="0"/>
                <a:ea typeface="Roboto Light" charset="0"/>
              </a:rPr>
              <a:t>wichtig</a:t>
            </a:r>
            <a:r>
              <a:rPr lang="en-US" sz="2000" dirty="0">
                <a:latin typeface="Roboto Light" charset="0"/>
                <a:ea typeface="Roboto Light" charset="0"/>
              </a:rPr>
              <a:t> </a:t>
            </a:r>
            <a:r>
              <a:rPr lang="en-US" sz="2000" dirty="0" err="1">
                <a:latin typeface="Roboto Light" charset="0"/>
                <a:ea typeface="Roboto Light" charset="0"/>
              </a:rPr>
              <a:t>sind</a:t>
            </a:r>
            <a:r>
              <a:rPr lang="en-US" sz="2000" dirty="0">
                <a:latin typeface="Roboto Light" charset="0"/>
                <a:ea typeface="Roboto Light" charset="0"/>
              </a:rPr>
              <a:t>:</a:t>
            </a: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endParaRPr>
          </a:p>
          <a:p>
            <a:pPr marL="457200" indent="-457200">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Umsetzung</a:t>
            </a:r>
            <a:r>
              <a:rPr lang="en-US" sz="2400" dirty="0">
                <a:latin typeface="Roboto Light" charset="0"/>
                <a:ea typeface="Roboto Light" charset="0"/>
              </a:rPr>
              <a:t> </a:t>
            </a:r>
            <a:r>
              <a:rPr lang="en-US" sz="2400" dirty="0" err="1">
                <a:latin typeface="Roboto Light" charset="0"/>
                <a:ea typeface="Roboto Light" charset="0"/>
              </a:rPr>
              <a:t>ist</a:t>
            </a:r>
            <a:r>
              <a:rPr lang="en-US" sz="2400" dirty="0">
                <a:latin typeface="Roboto Light" charset="0"/>
                <a:ea typeface="Roboto Light" charset="0"/>
              </a:rPr>
              <a:t> </a:t>
            </a:r>
            <a:r>
              <a:rPr lang="en-US" sz="2400" dirty="0" err="1">
                <a:latin typeface="Roboto Light" charset="0"/>
                <a:ea typeface="Roboto Light" charset="0"/>
              </a:rPr>
              <a:t>eine</a:t>
            </a:r>
            <a:r>
              <a:rPr lang="en-US" sz="2400" dirty="0">
                <a:latin typeface="Roboto Light" charset="0"/>
                <a:ea typeface="Roboto Light" charset="0"/>
              </a:rPr>
              <a:t> </a:t>
            </a:r>
            <a:r>
              <a:rPr lang="en-US" sz="2400" dirty="0" err="1">
                <a:latin typeface="Roboto Light" charset="0"/>
                <a:ea typeface="Roboto Light" charset="0"/>
              </a:rPr>
              <a:t>eigene</a:t>
            </a:r>
            <a:r>
              <a:rPr lang="en-US" sz="2400" dirty="0">
                <a:latin typeface="Roboto Light" charset="0"/>
                <a:ea typeface="Roboto Light" charset="0"/>
              </a:rPr>
              <a:t> </a:t>
            </a:r>
            <a:r>
              <a:rPr lang="en-US" sz="2400" dirty="0" err="1">
                <a:latin typeface="Roboto Light" charset="0"/>
                <a:ea typeface="Roboto Light" charset="0"/>
              </a:rPr>
              <a:t>Disziplin</a:t>
            </a:r>
            <a:r>
              <a:rPr lang="en-US" sz="2400" dirty="0">
                <a:latin typeface="Roboto Light" charset="0"/>
                <a:ea typeface="Roboto Light" charset="0"/>
              </a:rPr>
              <a:t> und </a:t>
            </a:r>
            <a:r>
              <a:rPr lang="en-US" sz="2400" dirty="0" err="1">
                <a:latin typeface="Roboto Light" charset="0"/>
                <a:ea typeface="Roboto Light" charset="0"/>
              </a:rPr>
              <a:t>integraler</a:t>
            </a:r>
            <a:r>
              <a:rPr lang="en-US" sz="2400" dirty="0">
                <a:latin typeface="Roboto Light" charset="0"/>
                <a:ea typeface="Roboto Light" charset="0"/>
              </a:rPr>
              <a:t> </a:t>
            </a:r>
            <a:r>
              <a:rPr lang="en-US" sz="2400" dirty="0" err="1">
                <a:latin typeface="Roboto Light" charset="0"/>
                <a:ea typeface="Roboto Light" charset="0"/>
              </a:rPr>
              <a:t>Bestandteil</a:t>
            </a:r>
            <a:r>
              <a:rPr lang="en-US" sz="2400" dirty="0">
                <a:latin typeface="Roboto Light" charset="0"/>
                <a:ea typeface="Roboto Light" charset="0"/>
              </a:rPr>
              <a:t> der </a:t>
            </a:r>
            <a:r>
              <a:rPr lang="en-US" sz="2400" dirty="0" err="1">
                <a:latin typeface="Roboto Light" charset="0"/>
                <a:ea typeface="Roboto Light" charset="0"/>
              </a:rPr>
              <a:t>Strategie</a:t>
            </a:r>
            <a:r>
              <a:rPr lang="en-US" sz="2400" dirty="0">
                <a:latin typeface="Roboto Light" charset="0"/>
                <a:ea typeface="Roboto Light" charset="0"/>
              </a:rPr>
              <a:t>.</a:t>
            </a:r>
          </a:p>
          <a:p>
            <a:pPr marL="457200" indent="-457200">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endParaRPr>
          </a:p>
          <a:p>
            <a:pPr marL="457200" indent="-457200">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Umsetzung</a:t>
            </a:r>
            <a:r>
              <a:rPr lang="en-US" sz="2400" dirty="0">
                <a:latin typeface="Roboto Light" charset="0"/>
                <a:ea typeface="Roboto Light" charset="0"/>
              </a:rPr>
              <a:t> </a:t>
            </a:r>
            <a:r>
              <a:rPr lang="en-US" sz="2400" dirty="0" err="1">
                <a:latin typeface="Roboto Light" charset="0"/>
                <a:ea typeface="Roboto Light" charset="0"/>
              </a:rPr>
              <a:t>ist</a:t>
            </a:r>
            <a:r>
              <a:rPr lang="en-US" sz="2400" dirty="0">
                <a:latin typeface="Roboto Light" charset="0"/>
                <a:ea typeface="Roboto Light" charset="0"/>
              </a:rPr>
              <a:t> die </a:t>
            </a:r>
            <a:r>
              <a:rPr lang="en-US" sz="2400" dirty="0" err="1">
                <a:latin typeface="Roboto Light" charset="0"/>
                <a:ea typeface="Roboto Light" charset="0"/>
              </a:rPr>
              <a:t>wichtigste</a:t>
            </a:r>
            <a:r>
              <a:rPr lang="en-US" sz="2400" dirty="0">
                <a:latin typeface="Roboto Light" charset="0"/>
                <a:ea typeface="Roboto Light" charset="0"/>
              </a:rPr>
              <a:t> Aufgabe des Leadership Teams.</a:t>
            </a:r>
          </a:p>
          <a:p>
            <a:pPr marL="457200" indent="-457200">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dirty="0">
              <a:latin typeface="Roboto Light" charset="0"/>
              <a:ea typeface="Roboto Light" charset="0"/>
            </a:endParaRPr>
          </a:p>
          <a:p>
            <a:pPr marL="457200" indent="-457200">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dirty="0">
                <a:latin typeface="Roboto Light" charset="0"/>
                <a:ea typeface="Roboto Light" charset="0"/>
              </a:rPr>
              <a:t>Die </a:t>
            </a:r>
            <a:r>
              <a:rPr lang="en-US" sz="2400" dirty="0" err="1">
                <a:latin typeface="Roboto Light" charset="0"/>
                <a:ea typeface="Roboto Light" charset="0"/>
              </a:rPr>
              <a:t>Umsetzung</a:t>
            </a:r>
            <a:r>
              <a:rPr lang="en-US" sz="2400" dirty="0">
                <a:latin typeface="Roboto Light" charset="0"/>
                <a:ea typeface="Roboto Light" charset="0"/>
              </a:rPr>
              <a:t> </a:t>
            </a:r>
            <a:r>
              <a:rPr lang="en-US" sz="2400" dirty="0" err="1">
                <a:latin typeface="Roboto Light" charset="0"/>
                <a:ea typeface="Roboto Light" charset="0"/>
              </a:rPr>
              <a:t>ist</a:t>
            </a:r>
            <a:r>
              <a:rPr lang="en-US" sz="2400" dirty="0">
                <a:latin typeface="Roboto Light" charset="0"/>
                <a:ea typeface="Roboto Light" charset="0"/>
              </a:rPr>
              <a:t> </a:t>
            </a:r>
            <a:r>
              <a:rPr lang="en-US" sz="2400" dirty="0" err="1">
                <a:latin typeface="Roboto Light" charset="0"/>
                <a:ea typeface="Roboto Light" charset="0"/>
              </a:rPr>
              <a:t>ein</a:t>
            </a:r>
            <a:r>
              <a:rPr lang="en-US" sz="2400" dirty="0">
                <a:latin typeface="Roboto Light" charset="0"/>
                <a:ea typeface="Roboto Light" charset="0"/>
              </a:rPr>
              <a:t> </a:t>
            </a:r>
            <a:r>
              <a:rPr lang="en-US" sz="2400" dirty="0" err="1">
                <a:latin typeface="Roboto Light" charset="0"/>
                <a:ea typeface="Roboto Light" charset="0"/>
              </a:rPr>
              <a:t>Kernelement</a:t>
            </a:r>
            <a:r>
              <a:rPr lang="en-US" sz="2400" dirty="0">
                <a:latin typeface="Roboto Light" charset="0"/>
                <a:ea typeface="Roboto Light" charset="0"/>
              </a:rPr>
              <a:t> der </a:t>
            </a:r>
            <a:r>
              <a:rPr lang="en-US" sz="2400" dirty="0" err="1">
                <a:latin typeface="Roboto Light" charset="0"/>
                <a:ea typeface="Roboto Light" charset="0"/>
              </a:rPr>
              <a:t>Unternehmenskultur</a:t>
            </a:r>
            <a:r>
              <a:rPr lang="en-US" sz="2400" dirty="0">
                <a:latin typeface="Roboto Light" charset="0"/>
                <a:ea typeface="Roboto Light" charset="0"/>
              </a:rPr>
              <a: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Disziplin</a:t>
            </a:r>
            <a:r>
              <a:rPr lang="en-US" sz="2800" b="0" dirty="0">
                <a:solidFill>
                  <a:srgbClr val="646464"/>
                </a:solidFill>
                <a:latin typeface="Roboto Light" panose="02000000000000000000" pitchFamily="2" charset="0"/>
                <a:ea typeface="Roboto Light" panose="02000000000000000000" pitchFamily="2" charset="0"/>
                <a:cs typeface="Roboto Medium" charset="0"/>
              </a:rPr>
              <a:t> “Strategy Execution”</a:t>
            </a:r>
          </a:p>
        </p:txBody>
      </p:sp>
    </p:spTree>
    <p:extLst>
      <p:ext uri="{BB962C8B-B14F-4D97-AF65-F5344CB8AC3E}">
        <p14:creationId xmlns:p14="http://schemas.microsoft.com/office/powerpoint/2010/main" val="86808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additive="base">
                                        <p:cTn id="7"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3" end="3"/>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 calcmode="lin" valueType="num">
                                      <p:cBhvr additive="base">
                                        <p:cTn id="13" dur="500"/>
                                        <p:tgtEl>
                                          <p:spTgt spid="8">
                                            <p:txEl>
                                              <p:pRg st="5" end="5"/>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 calcmode="lin" valueType="num">
                                      <p:cBhvr additive="base">
                                        <p:cTn id="19" dur="500"/>
                                        <p:tgtEl>
                                          <p:spTgt spid="8">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2C7AD6A9-B5D5-2D43-AA1B-7B187165BE16}"/>
              </a:ext>
            </a:extLst>
          </p:cNvPr>
          <p:cNvPicPr>
            <a:picLocks noChangeAspect="1"/>
          </p:cNvPicPr>
          <p:nvPr/>
        </p:nvPicPr>
        <p:blipFill>
          <a:blip r:embed="rId3"/>
          <a:stretch>
            <a:fillRect/>
          </a:stretch>
        </p:blipFill>
        <p:spPr>
          <a:xfrm>
            <a:off x="4367808" y="1340768"/>
            <a:ext cx="6548705" cy="5174358"/>
          </a:xfrm>
          <a:prstGeom prst="rect">
            <a:avLst/>
          </a:prstGeom>
        </p:spPr>
      </p:pic>
      <p:sp>
        <p:nvSpPr>
          <p:cNvPr id="6" name="Würfel 5">
            <a:extLst>
              <a:ext uri="{FF2B5EF4-FFF2-40B4-BE49-F238E27FC236}">
                <a16:creationId xmlns:a16="http://schemas.microsoft.com/office/drawing/2014/main" id="{26518CB0-FF82-3B45-8514-FA9DE6B18526}"/>
              </a:ext>
            </a:extLst>
          </p:cNvPr>
          <p:cNvSpPr/>
          <p:nvPr/>
        </p:nvSpPr>
        <p:spPr>
          <a:xfrm rot="1436966">
            <a:off x="10927254" y="2848438"/>
            <a:ext cx="754050" cy="31424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latin typeface="Courier New" panose="02070309020205020404" pitchFamily="49" charset="0"/>
                <a:ea typeface="Helvetica Neue Light" panose="02000403000000020004" pitchFamily="2" charset="0"/>
                <a:cs typeface="Courier New" panose="02070309020205020404" pitchFamily="49" charset="0"/>
              </a:rPr>
              <a:t>Lean</a:t>
            </a:r>
          </a:p>
        </p:txBody>
      </p:sp>
    </p:spTree>
    <p:extLst>
      <p:ext uri="{BB962C8B-B14F-4D97-AF65-F5344CB8AC3E}">
        <p14:creationId xmlns:p14="http://schemas.microsoft.com/office/powerpoint/2010/main" val="21623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2F11B774-92BE-7440-B31F-6E623ED68F37}"/>
              </a:ext>
            </a:extLst>
          </p:cNvPr>
          <p:cNvPicPr>
            <a:picLocks noChangeAspect="1"/>
          </p:cNvPicPr>
          <p:nvPr/>
        </p:nvPicPr>
        <p:blipFill>
          <a:blip r:embed="rId3"/>
          <a:stretch>
            <a:fillRect/>
          </a:stretch>
        </p:blipFill>
        <p:spPr>
          <a:xfrm>
            <a:off x="6168008" y="1404635"/>
            <a:ext cx="4561644" cy="5157192"/>
          </a:xfrm>
          <a:prstGeom prst="rect">
            <a:avLst/>
          </a:prstGeom>
        </p:spPr>
      </p:pic>
      <p:sp>
        <p:nvSpPr>
          <p:cNvPr id="7" name="Würfel 6">
            <a:extLst>
              <a:ext uri="{FF2B5EF4-FFF2-40B4-BE49-F238E27FC236}">
                <a16:creationId xmlns:a16="http://schemas.microsoft.com/office/drawing/2014/main" id="{995CC6D5-ED7D-164A-BF71-F905DAA75D3D}"/>
              </a:ext>
            </a:extLst>
          </p:cNvPr>
          <p:cNvSpPr/>
          <p:nvPr/>
        </p:nvSpPr>
        <p:spPr>
          <a:xfrm rot="1436966">
            <a:off x="10961576" y="3015434"/>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spTree>
    <p:extLst>
      <p:ext uri="{BB962C8B-B14F-4D97-AF65-F5344CB8AC3E}">
        <p14:creationId xmlns:p14="http://schemas.microsoft.com/office/powerpoint/2010/main" val="7777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7C31111C-3DA4-0842-A47C-6110F7EE2C42}"/>
              </a:ext>
            </a:extLst>
          </p:cNvPr>
          <p:cNvPicPr>
            <a:picLocks noChangeAspect="1"/>
          </p:cNvPicPr>
          <p:nvPr/>
        </p:nvPicPr>
        <p:blipFill>
          <a:blip r:embed="rId3"/>
          <a:stretch>
            <a:fillRect/>
          </a:stretch>
        </p:blipFill>
        <p:spPr>
          <a:xfrm>
            <a:off x="3143672" y="2060848"/>
            <a:ext cx="5600030" cy="3487029"/>
          </a:xfrm>
          <a:prstGeom prst="rect">
            <a:avLst/>
          </a:prstGeom>
        </p:spPr>
      </p:pic>
    </p:spTree>
    <p:extLst>
      <p:ext uri="{BB962C8B-B14F-4D97-AF65-F5344CB8AC3E}">
        <p14:creationId xmlns:p14="http://schemas.microsoft.com/office/powerpoint/2010/main" val="2828270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4" name="Grafik 3">
            <a:extLst>
              <a:ext uri="{FF2B5EF4-FFF2-40B4-BE49-F238E27FC236}">
                <a16:creationId xmlns:a16="http://schemas.microsoft.com/office/drawing/2014/main" id="{84DB60BD-9FD5-714D-B239-6D7DD1FE5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446" y="2276872"/>
            <a:ext cx="4103092" cy="2940184"/>
          </a:xfrm>
          <a:prstGeom prst="rect">
            <a:avLst/>
          </a:prstGeom>
        </p:spPr>
      </p:pic>
    </p:spTree>
    <p:extLst>
      <p:ext uri="{BB962C8B-B14F-4D97-AF65-F5344CB8AC3E}">
        <p14:creationId xmlns:p14="http://schemas.microsoft.com/office/powerpoint/2010/main" val="2852161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CE436614-EC5E-504E-A9FE-F81E8C6423F1}"/>
              </a:ext>
            </a:extLst>
          </p:cNvPr>
          <p:cNvPicPr>
            <a:picLocks noChangeAspect="1"/>
          </p:cNvPicPr>
          <p:nvPr/>
        </p:nvPicPr>
        <p:blipFill>
          <a:blip r:embed="rId3"/>
          <a:stretch>
            <a:fillRect/>
          </a:stretch>
        </p:blipFill>
        <p:spPr>
          <a:xfrm>
            <a:off x="1631504" y="1772816"/>
            <a:ext cx="9696400" cy="3246641"/>
          </a:xfrm>
          <a:prstGeom prst="rect">
            <a:avLst/>
          </a:prstGeom>
        </p:spPr>
      </p:pic>
      <p:sp>
        <p:nvSpPr>
          <p:cNvPr id="7" name="Würfel 6">
            <a:extLst>
              <a:ext uri="{FF2B5EF4-FFF2-40B4-BE49-F238E27FC236}">
                <a16:creationId xmlns:a16="http://schemas.microsoft.com/office/drawing/2014/main" id="{28031E72-FD7D-3342-9349-E63BA058A202}"/>
              </a:ext>
            </a:extLst>
          </p:cNvPr>
          <p:cNvSpPr/>
          <p:nvPr/>
        </p:nvSpPr>
        <p:spPr>
          <a:xfrm rot="1436966">
            <a:off x="11135119" y="3558633"/>
            <a:ext cx="867972" cy="317572"/>
          </a:xfrm>
          <a:prstGeom prst="cube">
            <a:avLst>
              <a:gd name="adj" fmla="val 11240"/>
            </a:avLst>
          </a:prstGeom>
          <a:solidFill>
            <a:srgbClr val="5C8B95">
              <a:alpha val="60000"/>
            </a:srgb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0000"/>
                </a:solidFill>
                <a:latin typeface="Courier New" panose="02070309020205020404" pitchFamily="49" charset="0"/>
                <a:ea typeface="Helvetica Neue Light" panose="02000403000000020004" pitchFamily="2" charset="0"/>
                <a:cs typeface="Courier New" panose="02070309020205020404" pitchFamily="49" charset="0"/>
              </a:rPr>
              <a:t>Agile</a:t>
            </a:r>
          </a:p>
        </p:txBody>
      </p:sp>
    </p:spTree>
    <p:extLst>
      <p:ext uri="{BB962C8B-B14F-4D97-AF65-F5344CB8AC3E}">
        <p14:creationId xmlns:p14="http://schemas.microsoft.com/office/powerpoint/2010/main" val="26620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2" name="Grafik 1">
            <a:extLst>
              <a:ext uri="{FF2B5EF4-FFF2-40B4-BE49-F238E27FC236}">
                <a16:creationId xmlns:a16="http://schemas.microsoft.com/office/drawing/2014/main" id="{756E1365-034A-D843-A47C-2A5DE5D1CEFF}"/>
              </a:ext>
            </a:extLst>
          </p:cNvPr>
          <p:cNvPicPr>
            <a:picLocks noChangeAspect="1"/>
          </p:cNvPicPr>
          <p:nvPr/>
        </p:nvPicPr>
        <p:blipFill>
          <a:blip r:embed="rId3"/>
          <a:stretch>
            <a:fillRect/>
          </a:stretch>
        </p:blipFill>
        <p:spPr>
          <a:xfrm>
            <a:off x="3575720" y="1386501"/>
            <a:ext cx="3542244" cy="5013176"/>
          </a:xfrm>
          <a:prstGeom prst="rect">
            <a:avLst/>
          </a:prstGeom>
        </p:spPr>
      </p:pic>
      <p:pic>
        <p:nvPicPr>
          <p:cNvPr id="4" name="Grafik 3">
            <a:extLst>
              <a:ext uri="{FF2B5EF4-FFF2-40B4-BE49-F238E27FC236}">
                <a16:creationId xmlns:a16="http://schemas.microsoft.com/office/drawing/2014/main" id="{04F15D3D-45FA-5342-9883-1966849EB45C}"/>
              </a:ext>
            </a:extLst>
          </p:cNvPr>
          <p:cNvPicPr>
            <a:picLocks noChangeAspect="1"/>
          </p:cNvPicPr>
          <p:nvPr/>
        </p:nvPicPr>
        <p:blipFill>
          <a:blip r:embed="rId4"/>
          <a:stretch>
            <a:fillRect/>
          </a:stretch>
        </p:blipFill>
        <p:spPr>
          <a:xfrm>
            <a:off x="7824192" y="1386939"/>
            <a:ext cx="3541934" cy="5012738"/>
          </a:xfrm>
          <a:prstGeom prst="rect">
            <a:avLst/>
          </a:prstGeom>
        </p:spPr>
      </p:pic>
    </p:spTree>
    <p:extLst>
      <p:ext uri="{BB962C8B-B14F-4D97-AF65-F5344CB8AC3E}">
        <p14:creationId xmlns:p14="http://schemas.microsoft.com/office/powerpoint/2010/main" val="3276264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a:t>Flowmotor Strategy Execution Platform</a:t>
            </a:r>
          </a:p>
        </p:txBody>
      </p:sp>
      <p:pic>
        <p:nvPicPr>
          <p:cNvPr id="4" name="Grafik 3">
            <a:extLst>
              <a:ext uri="{FF2B5EF4-FFF2-40B4-BE49-F238E27FC236}">
                <a16:creationId xmlns:a16="http://schemas.microsoft.com/office/drawing/2014/main" id="{D10DD309-E4D6-234C-99C9-9C572F939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1606590"/>
            <a:ext cx="6397765" cy="4698060"/>
          </a:xfrm>
          <a:prstGeom prst="rect">
            <a:avLst/>
          </a:prstGeom>
        </p:spPr>
      </p:pic>
    </p:spTree>
    <p:extLst>
      <p:ext uri="{BB962C8B-B14F-4D97-AF65-F5344CB8AC3E}">
        <p14:creationId xmlns:p14="http://schemas.microsoft.com/office/powerpoint/2010/main" val="206785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400" b="1" dirty="0">
                <a:latin typeface="Roboto Light" panose="02000000000000000000" pitchFamily="2" charset="0"/>
                <a:ea typeface="Roboto Light" panose="02000000000000000000" pitchFamily="2" charset="0"/>
                <a:cs typeface="Roboto Light" charset="0"/>
              </a:rPr>
              <a:t>“BUILD A GREAT COMPANY!”</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endParaRPr lang="en-US" dirty="0"/>
          </a:p>
        </p:txBody>
      </p:sp>
      <p:pic>
        <p:nvPicPr>
          <p:cNvPr id="2" name="Grafik 1">
            <a:extLst>
              <a:ext uri="{FF2B5EF4-FFF2-40B4-BE49-F238E27FC236}">
                <a16:creationId xmlns:a16="http://schemas.microsoft.com/office/drawing/2014/main" id="{8B43AF94-0CB6-034C-B410-0541016DA17B}"/>
              </a:ext>
            </a:extLst>
          </p:cNvPr>
          <p:cNvPicPr>
            <a:picLocks noChangeAspect="1"/>
          </p:cNvPicPr>
          <p:nvPr/>
        </p:nvPicPr>
        <p:blipFill>
          <a:blip r:embed="rId3"/>
          <a:stretch>
            <a:fillRect/>
          </a:stretch>
        </p:blipFill>
        <p:spPr>
          <a:xfrm>
            <a:off x="5015880" y="1520909"/>
            <a:ext cx="6655325" cy="4924643"/>
          </a:xfrm>
          <a:prstGeom prst="rect">
            <a:avLst/>
          </a:prstGeom>
        </p:spPr>
      </p:pic>
    </p:spTree>
    <p:extLst>
      <p:ext uri="{BB962C8B-B14F-4D97-AF65-F5344CB8AC3E}">
        <p14:creationId xmlns:p14="http://schemas.microsoft.com/office/powerpoint/2010/main" val="1076157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cs typeface="Roboto Light" charset="0"/>
              </a:rPr>
              <a:t>Do we have 90% of the </a:t>
            </a:r>
            <a:r>
              <a:rPr lang="en-US" sz="2000" b="1" dirty="0">
                <a:latin typeface="Roboto Light" panose="02000000000000000000" pitchFamily="2" charset="0"/>
                <a:ea typeface="Roboto Light" panose="02000000000000000000" pitchFamily="2" charset="0"/>
                <a:cs typeface="Roboto Light" charset="0"/>
              </a:rPr>
              <a:t>key seats </a:t>
            </a:r>
            <a:r>
              <a:rPr lang="en-US" sz="2000" dirty="0">
                <a:latin typeface="Roboto Light" panose="02000000000000000000" pitchFamily="2" charset="0"/>
                <a:ea typeface="Roboto Light" panose="02000000000000000000" pitchFamily="2" charset="0"/>
                <a:cs typeface="Roboto Light" charset="0"/>
              </a:rPr>
              <a:t>on our bus filled with the </a:t>
            </a:r>
            <a:r>
              <a:rPr lang="en-US" sz="2000" b="1" dirty="0">
                <a:latin typeface="Roboto Light" panose="02000000000000000000" pitchFamily="2" charset="0"/>
                <a:ea typeface="Roboto Light" panose="02000000000000000000" pitchFamily="2" charset="0"/>
                <a:cs typeface="Roboto Light" charset="0"/>
              </a:rPr>
              <a:t>right people</a:t>
            </a:r>
            <a:r>
              <a:rPr lang="en-US" sz="2000" dirty="0">
                <a:latin typeface="Roboto Light" panose="02000000000000000000" pitchFamily="2" charset="0"/>
                <a:ea typeface="Roboto Light" panose="02000000000000000000" pitchFamily="2" charset="0"/>
                <a:cs typeface="Roboto Light" charset="0"/>
              </a:rPr>
              <a:t>?</a:t>
            </a: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rPr>
              <a:t>What are the </a:t>
            </a:r>
            <a:r>
              <a:rPr lang="en-US" sz="2000" b="1" dirty="0">
                <a:latin typeface="Roboto Light" panose="02000000000000000000" pitchFamily="2" charset="0"/>
                <a:ea typeface="Roboto Light" panose="02000000000000000000" pitchFamily="2" charset="0"/>
              </a:rPr>
              <a:t>brutal facts </a:t>
            </a:r>
            <a:r>
              <a:rPr lang="en-US" sz="2000" dirty="0">
                <a:latin typeface="Roboto Light" panose="02000000000000000000" pitchFamily="2" charset="0"/>
                <a:ea typeface="Roboto Light" panose="02000000000000000000" pitchFamily="2" charset="0"/>
              </a:rPr>
              <a:t>and how can we do a better job of embracing both sides of the </a:t>
            </a:r>
            <a:r>
              <a:rPr lang="en-US" sz="2000" b="1" dirty="0">
                <a:latin typeface="Roboto Light" panose="02000000000000000000" pitchFamily="2" charset="0"/>
                <a:ea typeface="Roboto Light" panose="02000000000000000000" pitchFamily="2" charset="0"/>
              </a:rPr>
              <a:t>Stockdale Paradox</a:t>
            </a:r>
            <a:r>
              <a:rPr lang="en-US" sz="2000" dirty="0">
                <a:latin typeface="Roboto Light" panose="02000000000000000000" pitchFamily="2" charset="0"/>
                <a:ea typeface="Roboto Light" panose="02000000000000000000" pitchFamily="2" charset="0"/>
              </a:rPr>
              <a:t>?</a:t>
            </a: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cs typeface="Roboto Light" charset="0"/>
              </a:rPr>
              <a:t>How, if at all - in this time of great change, should we </a:t>
            </a:r>
            <a:r>
              <a:rPr lang="en-US" sz="2000" b="1" dirty="0">
                <a:latin typeface="Roboto Light" panose="02000000000000000000" pitchFamily="2" charset="0"/>
                <a:ea typeface="Roboto Light" panose="02000000000000000000" pitchFamily="2" charset="0"/>
                <a:cs typeface="Roboto Light" charset="0"/>
              </a:rPr>
              <a:t>change</a:t>
            </a:r>
            <a:r>
              <a:rPr lang="en-US" sz="2000" dirty="0">
                <a:latin typeface="Roboto Light" panose="02000000000000000000" pitchFamily="2" charset="0"/>
                <a:ea typeface="Roboto Light" panose="02000000000000000000" pitchFamily="2" charset="0"/>
                <a:cs typeface="Roboto Light" charset="0"/>
              </a:rPr>
              <a:t> our </a:t>
            </a:r>
            <a:r>
              <a:rPr lang="en-US" sz="2000" b="1" dirty="0">
                <a:latin typeface="Roboto Light" panose="02000000000000000000" pitchFamily="2" charset="0"/>
                <a:ea typeface="Roboto Light" panose="02000000000000000000" pitchFamily="2" charset="0"/>
                <a:cs typeface="Roboto Light" charset="0"/>
              </a:rPr>
              <a:t>flywheel</a:t>
            </a:r>
            <a:r>
              <a:rPr lang="en-US" sz="2000" dirty="0">
                <a:latin typeface="Roboto Light" panose="02000000000000000000" pitchFamily="2" charset="0"/>
                <a:ea typeface="Roboto Light" panose="02000000000000000000" pitchFamily="2" charset="0"/>
                <a:cs typeface="Roboto Light" charset="0"/>
              </a:rPr>
              <a:t>?</a:t>
            </a: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cs typeface="Roboto Light" charset="0"/>
              </a:rPr>
              <a:t>What should be on our </a:t>
            </a:r>
            <a:r>
              <a:rPr lang="en-US" sz="2000" b="1" dirty="0">
                <a:latin typeface="Roboto Light" panose="02000000000000000000" pitchFamily="2" charset="0"/>
                <a:ea typeface="Roboto Light" panose="02000000000000000000" pitchFamily="2" charset="0"/>
                <a:cs typeface="Roboto Light" charset="0"/>
              </a:rPr>
              <a:t>stop doing</a:t>
            </a:r>
            <a:r>
              <a:rPr lang="en-US" sz="2000" dirty="0">
                <a:latin typeface="Roboto Light" panose="02000000000000000000" pitchFamily="2" charset="0"/>
                <a:ea typeface="Roboto Light" panose="02000000000000000000" pitchFamily="2" charset="0"/>
                <a:cs typeface="Roboto Light" charset="0"/>
              </a:rPr>
              <a:t> list?</a:t>
            </a: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panose="02000000000000000000" pitchFamily="2" charset="0"/>
              <a:ea typeface="Roboto Light" panose="02000000000000000000" pitchFamily="2" charset="0"/>
              <a:cs typeface="Roboto Light" charset="0"/>
            </a:endParaRPr>
          </a:p>
          <a:p>
            <a:pPr marL="457200" indent="-457200">
              <a:lnSpc>
                <a:spcPct val="150000"/>
              </a:lnSpc>
              <a:buFont typeface="+mj-lt"/>
              <a:buAutoNum type="arabicParen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cs typeface="Roboto Light" charset="0"/>
              </a:rPr>
              <a:t>How can you </a:t>
            </a:r>
            <a:r>
              <a:rPr lang="en-US" sz="2000" b="1" dirty="0">
                <a:latin typeface="Roboto Light" panose="02000000000000000000" pitchFamily="2" charset="0"/>
                <a:ea typeface="Roboto Light" panose="02000000000000000000" pitchFamily="2" charset="0"/>
                <a:cs typeface="Roboto Light" charset="0"/>
              </a:rPr>
              <a:t>help someone else</a:t>
            </a:r>
            <a:r>
              <a:rPr lang="en-US" sz="2000" dirty="0">
                <a:latin typeface="Roboto Light" panose="02000000000000000000" pitchFamily="2" charset="0"/>
                <a:ea typeface="Roboto Light" panose="02000000000000000000" pitchFamily="2" charset="0"/>
                <a:cs typeface="Roboto Light" charset="0"/>
              </a:rPr>
              <a:t> - how can you be of service to others in this time?</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endParaRPr lang="en-US" dirty="0"/>
          </a:p>
        </p:txBody>
      </p:sp>
    </p:spTree>
    <p:extLst>
      <p:ext uri="{BB962C8B-B14F-4D97-AF65-F5344CB8AC3E}">
        <p14:creationId xmlns:p14="http://schemas.microsoft.com/office/powerpoint/2010/main" val="1999264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p:cNvSpPr/>
          <p:nvPr/>
        </p:nvSpPr>
        <p:spPr>
          <a:xfrm>
            <a:off x="335360" y="1585135"/>
            <a:ext cx="11521280" cy="450816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1"/>
          <a:lstStyle/>
          <a:p>
            <a:pPr algn="ct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de-DE" sz="6400">
                <a:solidFill>
                  <a:srgbClr val="646464"/>
                </a:solidFill>
                <a:latin typeface="Roboto Medium" charset="0"/>
                <a:ea typeface="Roboto Medium" charset="0"/>
              </a:rPr>
              <a:t>Backup</a:t>
            </a:r>
          </a:p>
        </p:txBody>
      </p:sp>
    </p:spTree>
    <p:extLst>
      <p:ext uri="{BB962C8B-B14F-4D97-AF65-F5344CB8AC3E}">
        <p14:creationId xmlns:p14="http://schemas.microsoft.com/office/powerpoint/2010/main" val="313681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panose="02000000000000000000" pitchFamily="2" charset="0"/>
                <a:ea typeface="Roboto" panose="02000000000000000000" pitchFamily="2" charset="0"/>
              </a:rPr>
              <a:t>Ursprung</a:t>
            </a:r>
            <a:r>
              <a:rPr lang="en-US" dirty="0">
                <a:solidFill>
                  <a:prstClr val="black"/>
                </a:solidFill>
                <a:latin typeface="Roboto" panose="02000000000000000000" pitchFamily="2" charset="0"/>
                <a:ea typeface="Roboto" panose="02000000000000000000" pitchFamily="2" charset="0"/>
              </a:rPr>
              <a:t> und </a:t>
            </a:r>
            <a:r>
              <a:rPr lang="en-US" dirty="0" err="1">
                <a:solidFill>
                  <a:prstClr val="black"/>
                </a:solidFill>
                <a:latin typeface="Roboto" panose="02000000000000000000" pitchFamily="2" charset="0"/>
                <a:ea typeface="Roboto" panose="02000000000000000000" pitchFamily="2" charset="0"/>
              </a:rPr>
              <a:t>Meilensteine</a:t>
            </a:r>
            <a:endParaRPr lang="en-US" dirty="0">
              <a:solidFill>
                <a:prstClr val="black"/>
              </a:solidFill>
              <a:latin typeface="Roboto" panose="02000000000000000000" pitchFamily="2" charset="0"/>
              <a:ea typeface="Roboto"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panose="02000000000000000000" pitchFamily="2" charset="0"/>
                <a:ea typeface="Roboto"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Herausforderungen</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bei</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Lean </a:t>
            </a:r>
            <a:r>
              <a:rPr lang="en-US" dirty="0" err="1">
                <a:solidFill>
                  <a:prstClr val="black"/>
                </a:solidFill>
                <a:latin typeface="Roboto Light" panose="02000000000000000000" pitchFamily="2" charset="0"/>
                <a:ea typeface="Roboto Light" panose="02000000000000000000" pitchFamily="2" charset="0"/>
                <a:cs typeface="Roboto Light" charset="0"/>
              </a:rPr>
              <a:t>Prinzipien</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Frameworks </a:t>
            </a:r>
            <a:r>
              <a:rPr lang="en-US" dirty="0" err="1">
                <a:solidFill>
                  <a:prstClr val="black"/>
                </a:solidFill>
                <a:latin typeface="Roboto Light" panose="02000000000000000000" pitchFamily="2" charset="0"/>
                <a:ea typeface="Roboto Light" panose="02000000000000000000" pitchFamily="2" charset="0"/>
                <a:cs typeface="Roboto Light" charset="0"/>
              </a:rPr>
              <a:t>zur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Steuerung</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5601125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cs typeface="Roboto Light" charset="0"/>
              </a:rPr>
              <a:t>The Discipline of Getting Things Done,  by Larry </a:t>
            </a:r>
            <a:r>
              <a:rPr lang="en-US" dirty="0" err="1">
                <a:latin typeface="Roboto Light" charset="0"/>
                <a:ea typeface="Roboto Light" charset="0"/>
                <a:cs typeface="Roboto Light" charset="0"/>
              </a:rPr>
              <a:t>Bossidy</a:t>
            </a:r>
            <a:r>
              <a:rPr lang="en-US" dirty="0">
                <a:latin typeface="Roboto Light" charset="0"/>
                <a:ea typeface="Roboto Light" charset="0"/>
                <a:cs typeface="Roboto Light" charset="0"/>
              </a:rPr>
              <a:t> and Ram </a:t>
            </a:r>
            <a:r>
              <a:rPr lang="en-US" dirty="0" err="1">
                <a:latin typeface="Roboto Light" charset="0"/>
                <a:ea typeface="Roboto Light" charset="0"/>
                <a:cs typeface="Roboto Light" charset="0"/>
              </a:rPr>
              <a:t>Charan</a:t>
            </a:r>
            <a:endParaRPr lang="en-US" dirty="0">
              <a:latin typeface="Roboto Light" charset="0"/>
              <a:ea typeface="Roboto Light" charset="0"/>
              <a:cs typeface="Roboto Light" charset="0"/>
            </a:endParaRP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Scaling Up, by Verne Harnish</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What Is Strategy Execution?, by Ed Barrows ( https://</a:t>
            </a:r>
            <a:r>
              <a:rPr lang="en-US" dirty="0" err="1">
                <a:latin typeface="Roboto Light" charset="0"/>
                <a:ea typeface="Roboto Light" charset="0"/>
              </a:rPr>
              <a:t>www.amanet.org</a:t>
            </a:r>
            <a:r>
              <a:rPr lang="en-US" dirty="0">
                <a:latin typeface="Roboto Light" charset="0"/>
                <a:ea typeface="Roboto Light" charset="0"/>
              </a:rPr>
              <a:t>/articles/what-is-strategy-execution/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Defining Strategy, Implementation, and Execution, by Ken </a:t>
            </a:r>
            <a:r>
              <a:rPr lang="en-US" dirty="0" err="1">
                <a:latin typeface="Roboto Light" charset="0"/>
                <a:ea typeface="Roboto Light" charset="0"/>
              </a:rPr>
              <a:t>Favaro</a:t>
            </a:r>
            <a:r>
              <a:rPr lang="en-US" dirty="0">
                <a:latin typeface="Roboto Light" charset="0"/>
                <a:ea typeface="Roboto Light" charset="0"/>
              </a:rPr>
              <a:t> ( https://</a:t>
            </a:r>
            <a:r>
              <a:rPr lang="en-US" dirty="0" err="1">
                <a:latin typeface="Roboto Light" charset="0"/>
                <a:ea typeface="Roboto Light" charset="0"/>
              </a:rPr>
              <a:t>hbr.org</a:t>
            </a:r>
            <a:r>
              <a:rPr lang="en-US" dirty="0">
                <a:latin typeface="Roboto Light" charset="0"/>
                <a:ea typeface="Roboto Light" charset="0"/>
              </a:rPr>
              <a:t>/2015/03/defining-strategy-implementation-and-execution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The 5 Most Common Strategy Execution Challenges, by Paul Bouvier ( https://</a:t>
            </a:r>
            <a:r>
              <a:rPr lang="en-US" dirty="0" err="1">
                <a:latin typeface="Roboto Light" charset="0"/>
                <a:ea typeface="Roboto Light" charset="0"/>
              </a:rPr>
              <a:t>www.cumanagement.com</a:t>
            </a:r>
            <a:r>
              <a:rPr lang="en-US" dirty="0">
                <a:latin typeface="Roboto Light" charset="0"/>
                <a:ea typeface="Roboto Light" charset="0"/>
              </a:rPr>
              <a:t>/articles/2019/04/5-most-common-strategy-execution-challenges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Scrum: The Art of Doing Twice the Work in Half the Time, by Jeff Sutherland</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Agile Strategy: Short-Cycle Strategy Development and Execution, by Linda Parker Gates ( https://</a:t>
            </a:r>
            <a:r>
              <a:rPr lang="en-US" dirty="0" err="1">
                <a:latin typeface="Roboto Light" charset="0"/>
                <a:ea typeface="Roboto Light" charset="0"/>
              </a:rPr>
              <a:t>insights.sei.cmu.edu</a:t>
            </a:r>
            <a:r>
              <a:rPr lang="en-US" dirty="0">
                <a:latin typeface="Roboto Light" charset="0"/>
                <a:ea typeface="Roboto Light" charset="0"/>
              </a:rPr>
              <a:t>/author/</a:t>
            </a:r>
            <a:r>
              <a:rPr lang="en-US" dirty="0" err="1">
                <a:latin typeface="Roboto Light" charset="0"/>
                <a:ea typeface="Roboto Light" charset="0"/>
              </a:rPr>
              <a:t>linda</a:t>
            </a:r>
            <a:r>
              <a:rPr lang="en-US" dirty="0">
                <a:latin typeface="Roboto Light" charset="0"/>
                <a:ea typeface="Roboto Light" charset="0"/>
              </a:rPr>
              <a:t>-parker-gates/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Quellen</a:t>
            </a:r>
            <a:endParaRPr lang="en-US" dirty="0"/>
          </a:p>
        </p:txBody>
      </p:sp>
    </p:spTree>
    <p:extLst>
      <p:ext uri="{BB962C8B-B14F-4D97-AF65-F5344CB8AC3E}">
        <p14:creationId xmlns:p14="http://schemas.microsoft.com/office/powerpoint/2010/main" val="3725930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Agility: It rhymes with stability, by </a:t>
            </a:r>
            <a:r>
              <a:rPr lang="de-DE" dirty="0">
                <a:latin typeface="Roboto Light" charset="0"/>
                <a:ea typeface="Roboto Light" charset="0"/>
                <a:cs typeface="Roboto Light" charset="0"/>
              </a:rPr>
              <a:t>Wouter </a:t>
            </a:r>
            <a:r>
              <a:rPr lang="de-DE" dirty="0" err="1">
                <a:latin typeface="Roboto Light" charset="0"/>
                <a:ea typeface="Roboto Light" charset="0"/>
                <a:cs typeface="Roboto Light" charset="0"/>
              </a:rPr>
              <a:t>Aghina</a:t>
            </a:r>
            <a:r>
              <a:rPr lang="de-DE" dirty="0">
                <a:latin typeface="Roboto Light" charset="0"/>
                <a:ea typeface="Roboto Light" charset="0"/>
                <a:cs typeface="Roboto Light" charset="0"/>
              </a:rPr>
              <a:t> </a:t>
            </a:r>
            <a:r>
              <a:rPr lang="de-DE" dirty="0" err="1">
                <a:latin typeface="Roboto Light" charset="0"/>
                <a:ea typeface="Roboto Light" charset="0"/>
                <a:cs typeface="Roboto Light" charset="0"/>
              </a:rPr>
              <a:t>and</a:t>
            </a:r>
            <a:r>
              <a:rPr lang="de-DE" dirty="0">
                <a:latin typeface="Roboto Light" charset="0"/>
                <a:ea typeface="Roboto Light" charset="0"/>
                <a:cs typeface="Roboto Light" charset="0"/>
              </a:rPr>
              <a:t> Aaron De </a:t>
            </a:r>
            <a:r>
              <a:rPr lang="de-DE" dirty="0" err="1">
                <a:latin typeface="Roboto Light" charset="0"/>
                <a:ea typeface="Roboto Light" charset="0"/>
                <a:cs typeface="Roboto Light" charset="0"/>
              </a:rPr>
              <a:t>Smet</a:t>
            </a:r>
            <a:r>
              <a:rPr lang="de-DE" dirty="0">
                <a:latin typeface="Roboto Light" charset="0"/>
                <a:ea typeface="Roboto Light" charset="0"/>
                <a:cs typeface="Roboto Light" charset="0"/>
              </a:rPr>
              <a:t> ( https://</a:t>
            </a:r>
            <a:r>
              <a:rPr lang="de-DE" dirty="0" err="1">
                <a:latin typeface="Roboto Light" charset="0"/>
                <a:ea typeface="Roboto Light" charset="0"/>
                <a:cs typeface="Roboto Light" charset="0"/>
              </a:rPr>
              <a:t>www.mckinsey.com</a:t>
            </a:r>
            <a:r>
              <a:rPr lang="de-DE" dirty="0">
                <a:latin typeface="Roboto Light" charset="0"/>
                <a:ea typeface="Roboto Light" charset="0"/>
                <a:cs typeface="Roboto Light" charset="0"/>
              </a:rPr>
              <a:t>/business-</a:t>
            </a:r>
            <a:r>
              <a:rPr lang="de-DE" dirty="0" err="1">
                <a:latin typeface="Roboto Light" charset="0"/>
                <a:ea typeface="Roboto Light" charset="0"/>
                <a:cs typeface="Roboto Light" charset="0"/>
              </a:rPr>
              <a:t>functions</a:t>
            </a:r>
            <a:r>
              <a:rPr lang="de-DE" dirty="0">
                <a:latin typeface="Roboto Light" charset="0"/>
                <a:ea typeface="Roboto Light" charset="0"/>
                <a:cs typeface="Roboto Light" charset="0"/>
              </a:rPr>
              <a:t>/</a:t>
            </a:r>
            <a:r>
              <a:rPr lang="de-DE" dirty="0" err="1">
                <a:latin typeface="Roboto Light" charset="0"/>
                <a:ea typeface="Roboto Light" charset="0"/>
                <a:cs typeface="Roboto Light" charset="0"/>
              </a:rPr>
              <a:t>organization</a:t>
            </a:r>
            <a:r>
              <a:rPr lang="de-DE" dirty="0">
                <a:latin typeface="Roboto Light" charset="0"/>
                <a:ea typeface="Roboto Light" charset="0"/>
                <a:cs typeface="Roboto Light" charset="0"/>
              </a:rPr>
              <a:t>/</a:t>
            </a:r>
            <a:r>
              <a:rPr lang="de-DE" dirty="0" err="1">
                <a:latin typeface="Roboto Light" charset="0"/>
                <a:ea typeface="Roboto Light" charset="0"/>
                <a:cs typeface="Roboto Light" charset="0"/>
              </a:rPr>
              <a:t>our-insights</a:t>
            </a:r>
            <a:r>
              <a:rPr lang="de-DE" dirty="0">
                <a:latin typeface="Roboto Light" charset="0"/>
                <a:ea typeface="Roboto Light" charset="0"/>
                <a:cs typeface="Roboto Light" charset="0"/>
              </a:rPr>
              <a:t>/</a:t>
            </a:r>
            <a:r>
              <a:rPr lang="de-DE" dirty="0" err="1">
                <a:latin typeface="Roboto Light" charset="0"/>
                <a:ea typeface="Roboto Light" charset="0"/>
                <a:cs typeface="Roboto Light" charset="0"/>
              </a:rPr>
              <a:t>agility-it-rhymes-with-stability</a:t>
            </a:r>
            <a:r>
              <a:rPr lang="de-DE" dirty="0">
                <a:latin typeface="Roboto Light" charset="0"/>
                <a:ea typeface="Roboto Light" charset="0"/>
                <a:cs typeface="Roboto Light" charset="0"/>
              </a:rPr>
              <a:t> )</a:t>
            </a:r>
            <a:endParaRPr lang="en-US" dirty="0">
              <a:latin typeface="Roboto Light" charset="0"/>
              <a:ea typeface="Roboto Light" charset="0"/>
            </a:endParaRP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Measure What Matters: OKRs, by John </a:t>
            </a:r>
            <a:r>
              <a:rPr lang="en-US" dirty="0" err="1">
                <a:latin typeface="Roboto Light" charset="0"/>
                <a:ea typeface="Roboto Light" charset="0"/>
              </a:rPr>
              <a:t>Doerr</a:t>
            </a:r>
            <a:endParaRPr lang="en-US" dirty="0">
              <a:latin typeface="Roboto Light" charset="0"/>
              <a:ea typeface="Roboto Light" charset="0"/>
            </a:endParaRP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With Goals, FAST Beats SMART, by Donald </a:t>
            </a:r>
            <a:r>
              <a:rPr lang="en-US" dirty="0" err="1">
                <a:latin typeface="Roboto Light" charset="0"/>
                <a:ea typeface="Roboto Light" charset="0"/>
              </a:rPr>
              <a:t>Sull</a:t>
            </a:r>
            <a:r>
              <a:rPr lang="en-US" dirty="0">
                <a:latin typeface="Roboto Light" charset="0"/>
                <a:ea typeface="Roboto Light" charset="0"/>
              </a:rPr>
              <a:t> and Charles </a:t>
            </a:r>
            <a:r>
              <a:rPr lang="en-US" dirty="0" err="1">
                <a:latin typeface="Roboto Light" charset="0"/>
                <a:ea typeface="Roboto Light" charset="0"/>
              </a:rPr>
              <a:t>Sull</a:t>
            </a:r>
            <a:r>
              <a:rPr lang="en-US" dirty="0">
                <a:latin typeface="Roboto Light" charset="0"/>
                <a:ea typeface="Roboto Light" charset="0"/>
              </a:rPr>
              <a:t> (https://</a:t>
            </a:r>
            <a:r>
              <a:rPr lang="en-US" dirty="0" err="1">
                <a:latin typeface="Roboto Light" charset="0"/>
                <a:ea typeface="Roboto Light" charset="0"/>
              </a:rPr>
              <a:t>sloanreview.mit.edu</a:t>
            </a:r>
            <a:r>
              <a:rPr lang="en-US" dirty="0">
                <a:latin typeface="Roboto Light" charset="0"/>
                <a:ea typeface="Roboto Light" charset="0"/>
              </a:rPr>
              <a:t>/article/with-goals-fast-beats-smart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The Seven Steps of Hoshin Planning, by William Waldo ( https://</a:t>
            </a:r>
            <a:r>
              <a:rPr lang="en-US" dirty="0" err="1">
                <a:latin typeface="Roboto Light" charset="0"/>
                <a:ea typeface="Roboto Light" charset="0"/>
              </a:rPr>
              <a:t>www.leanmethods.com</a:t>
            </a:r>
            <a:r>
              <a:rPr lang="en-US" dirty="0">
                <a:latin typeface="Roboto Light" charset="0"/>
                <a:ea typeface="Roboto Light" charset="0"/>
              </a:rPr>
              <a:t>/resources/articles/seven-steps-hoshin-planning/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Transparency is Hard—And Scary!, by Clark Brown ( https://</a:t>
            </a:r>
            <a:r>
              <a:rPr lang="en-US" dirty="0" err="1">
                <a:latin typeface="Roboto Light" charset="0"/>
                <a:ea typeface="Roboto Light" charset="0"/>
              </a:rPr>
              <a:t>www.linkedin.com</a:t>
            </a:r>
            <a:r>
              <a:rPr lang="en-US" dirty="0">
                <a:latin typeface="Roboto Light" charset="0"/>
                <a:ea typeface="Roboto Light" charset="0"/>
              </a:rPr>
              <a:t>/pulse/peek-a-boo-</a:t>
            </a:r>
            <a:r>
              <a:rPr lang="en-US" dirty="0" err="1">
                <a:latin typeface="Roboto Light" charset="0"/>
                <a:ea typeface="Roboto Light" charset="0"/>
              </a:rPr>
              <a:t>i</a:t>
            </a:r>
            <a:r>
              <a:rPr lang="en-US" dirty="0">
                <a:latin typeface="Roboto Light" charset="0"/>
                <a:ea typeface="Roboto Light" charset="0"/>
              </a:rPr>
              <a:t>-see-you-</a:t>
            </a:r>
            <a:r>
              <a:rPr lang="en-US" dirty="0" err="1">
                <a:latin typeface="Roboto Light" charset="0"/>
                <a:ea typeface="Roboto Light" charset="0"/>
              </a:rPr>
              <a:t>clark</a:t>
            </a:r>
            <a:r>
              <a:rPr lang="en-US" dirty="0">
                <a:latin typeface="Roboto Light" charset="0"/>
                <a:ea typeface="Roboto Light" charset="0"/>
              </a:rPr>
              <a:t>-brown )</a:t>
            </a:r>
          </a:p>
          <a:p>
            <a:pPr marL="342900" lvl="1" indent="-342900">
              <a:lnSpc>
                <a:spcPct val="15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dirty="0">
                <a:latin typeface="Roboto Light" charset="0"/>
                <a:ea typeface="Roboto Light" charset="0"/>
              </a:rPr>
              <a:t>Now is the time for strategic thinking and activity, by Michael Klinger (</a:t>
            </a:r>
            <a:r>
              <a:rPr lang="en-US" dirty="0">
                <a:latin typeface="Roboto Light" charset="0"/>
                <a:ea typeface="Roboto Light" charset="0"/>
                <a:cs typeface="Roboto Light" charset="0"/>
              </a:rPr>
              <a:t>https://</a:t>
            </a:r>
            <a:r>
              <a:rPr lang="en-US" dirty="0" err="1">
                <a:latin typeface="Roboto Light" charset="0"/>
                <a:ea typeface="Roboto Light" charset="0"/>
                <a:cs typeface="Roboto Light" charset="0"/>
              </a:rPr>
              <a:t>www.linkedin.com</a:t>
            </a:r>
            <a:r>
              <a:rPr lang="en-US" dirty="0">
                <a:latin typeface="Roboto Light" charset="0"/>
                <a:ea typeface="Roboto Light" charset="0"/>
                <a:cs typeface="Roboto Light" charset="0"/>
              </a:rPr>
              <a:t>/posts/flowmotor-michael_now-is-the-time-for-strategic-thinking-and-activity-6650867146211508224-V0Gf )</a:t>
            </a:r>
            <a:endParaRPr lang="en-US" dirty="0">
              <a:latin typeface="Roboto Light" charset="0"/>
              <a:ea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Quellen</a:t>
            </a:r>
            <a:endParaRPr lang="en-US" dirty="0"/>
          </a:p>
        </p:txBody>
      </p:sp>
    </p:spTree>
    <p:extLst>
      <p:ext uri="{BB962C8B-B14F-4D97-AF65-F5344CB8AC3E}">
        <p14:creationId xmlns:p14="http://schemas.microsoft.com/office/powerpoint/2010/main" val="894012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Strategy Execution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Disziplin</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erfolgreichen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Plans.  </a:t>
            </a:r>
            <a:r>
              <a:rPr lang="en-US" sz="2000" dirty="0" err="1">
                <a:latin typeface="Roboto Light" charset="0"/>
                <a:ea typeface="Roboto Light" charset="0"/>
                <a:cs typeface="Roboto Light" charset="0"/>
              </a:rPr>
              <a:t>Mindestens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zwei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Drittel</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Organisationen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haben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Schwierigkeiten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ihre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umzusetzen</a:t>
            </a:r>
            <a:r>
              <a:rPr lang="en-US" sz="2000" dirty="0">
                <a:latin typeface="Roboto Light" charset="0"/>
                <a:ea typeface="Roboto Light" charset="0"/>
                <a:cs typeface="Roboto Light" charset="0"/>
              </a:rPr>
              <a:t>, und fast die </a:t>
            </a:r>
            <a:r>
              <a:rPr lang="en-US" sz="2000" dirty="0" err="1">
                <a:latin typeface="Roboto Light" charset="0"/>
                <a:ea typeface="Roboto Light" charset="0"/>
                <a:cs typeface="Roboto Light" charset="0"/>
              </a:rPr>
              <a:t>Hälfte</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Führungskräfte</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Ausführung</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verantwortlich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wissen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nicht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welche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verfolgt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wird</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man </a:t>
            </a:r>
            <a:r>
              <a:rPr lang="en-US" sz="2000" dirty="0" err="1">
                <a:latin typeface="Roboto Light" charset="0"/>
                <a:ea typeface="Roboto Light" charset="0"/>
                <a:cs typeface="Roboto Light" charset="0"/>
              </a:rPr>
              <a:t>sie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kommuniziert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ihr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Tagesgeschäft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strategischen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Prioritäten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zusammenpasst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Noch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schlimmer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dass</a:t>
            </a:r>
            <a:r>
              <a:rPr lang="en-US" sz="2000" dirty="0">
                <a:latin typeface="Roboto Light" charset="0"/>
                <a:ea typeface="Roboto Light" charset="0"/>
                <a:cs typeface="Roboto Light" charset="0"/>
              </a:rPr>
              <a:t> die Mitarbeiter oft </a:t>
            </a:r>
            <a:r>
              <a:rPr lang="en-US" sz="2000" dirty="0" err="1">
                <a:latin typeface="Roboto Light" charset="0"/>
                <a:ea typeface="Roboto Light" charset="0"/>
                <a:cs typeface="Roboto Light" charset="0"/>
              </a:rPr>
              <a:t>überhaupt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keinen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Bezug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Unternehmensstrategie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Prioritäten</a:t>
            </a:r>
            <a:r>
              <a:rPr lang="en-US" sz="2000" dirty="0">
                <a:latin typeface="Roboto Light" charset="0"/>
                <a:ea typeface="Roboto Light" charset="0"/>
                <a:cs typeface="Roboto Light" charset="0"/>
              </a:rPr>
              <a:t> des </a:t>
            </a:r>
            <a:r>
              <a:rPr lang="en-US" sz="2000" dirty="0" err="1">
                <a:latin typeface="Roboto Light" charset="0"/>
                <a:ea typeface="Roboto Light" charset="0"/>
                <a:cs typeface="Roboto Light" charset="0"/>
              </a:rPr>
              <a:t>Unternehmens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haben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diese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überhaupt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wahrnehmen</a:t>
            </a:r>
            <a:r>
              <a:rPr lang="en-US" sz="2000" dirty="0">
                <a:latin typeface="Roboto Light" charset="0"/>
                <a:ea typeface="Roboto Light" charset="0"/>
                <a:cs typeface="Roboto Light" charset="0"/>
              </a:rPr>
              <a:t>.</a:t>
            </a:r>
          </a:p>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Heutzutage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kontinuierlicher</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iterativer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Prozess</a:t>
            </a:r>
            <a:r>
              <a:rPr lang="en-US" sz="2000" dirty="0">
                <a:latin typeface="Roboto Light" charset="0"/>
                <a:ea typeface="Roboto Light" charset="0"/>
                <a:cs typeface="Roboto Light" charset="0"/>
              </a:rPr>
              <a:t>, um ad-hoc auf das </a:t>
            </a:r>
            <a:r>
              <a:rPr lang="en-US" sz="2000" dirty="0" err="1">
                <a:latin typeface="Roboto Light" charset="0"/>
                <a:ea typeface="Roboto Light" charset="0"/>
                <a:cs typeface="Roboto Light" charset="0"/>
              </a:rPr>
              <a:t>immer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schnellere</a:t>
            </a:r>
            <a:r>
              <a:rPr lang="en-US" sz="2000" dirty="0">
                <a:latin typeface="Roboto Light" charset="0"/>
                <a:ea typeface="Roboto Light" charset="0"/>
                <a:cs typeface="Roboto Light" charset="0"/>
              </a:rPr>
              <a:t> Tempo des </a:t>
            </a:r>
            <a:r>
              <a:rPr lang="en-US" sz="2000" dirty="0" err="1">
                <a:latin typeface="Roboto Light" charset="0"/>
                <a:ea typeface="Roboto Light" charset="0"/>
                <a:cs typeface="Roboto Light" charset="0"/>
              </a:rPr>
              <a:t>Wandels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aber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auch</a:t>
            </a:r>
            <a:r>
              <a:rPr lang="en-US" sz="2000" dirty="0">
                <a:latin typeface="Roboto Light" charset="0"/>
                <a:ea typeface="Roboto Light" charset="0"/>
                <a:cs typeface="Roboto Light" charset="0"/>
              </a:rPr>
              <a:t> auf </a:t>
            </a:r>
            <a:r>
              <a:rPr lang="en-US" sz="2000" dirty="0" err="1">
                <a:latin typeface="Roboto Light" charset="0"/>
                <a:ea typeface="Roboto Light" charset="0"/>
                <a:cs typeface="Roboto Light" charset="0"/>
              </a:rPr>
              <a:t>unvorhergesehene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Ereignisse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reagieren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können</a:t>
            </a:r>
            <a:r>
              <a:rPr lang="en-US" sz="2000" dirty="0">
                <a:latin typeface="Roboto Light" charset="0"/>
                <a:ea typeface="Roboto Light" charset="0"/>
                <a:cs typeface="Roboto Light" charset="0"/>
              </a:rPr>
              <a:t>. Das </a:t>
            </a:r>
            <a:r>
              <a:rPr lang="en-US" sz="2000" dirty="0" err="1">
                <a:latin typeface="Roboto Light" charset="0"/>
                <a:ea typeface="Roboto Light" charset="0"/>
                <a:cs typeface="Roboto Light" charset="0"/>
              </a:rPr>
              <a:t>Konzept</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Agilität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verlagert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sich</a:t>
            </a:r>
            <a:r>
              <a:rPr lang="en-US" sz="2000" dirty="0">
                <a:latin typeface="Roboto Light" charset="0"/>
                <a:ea typeface="Roboto Light" charset="0"/>
                <a:cs typeface="Roboto Light" charset="0"/>
              </a:rPr>
              <a:t> von der Software auf </a:t>
            </a:r>
            <a:r>
              <a:rPr lang="en-US" sz="2000" dirty="0" err="1">
                <a:latin typeface="Roboto Light" charset="0"/>
                <a:ea typeface="Roboto Light" charset="0"/>
                <a:cs typeface="Roboto Light" charset="0"/>
              </a:rPr>
              <a:t>andere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Prozesse</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a:t>
            </a: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Zusammenfassung</a:t>
            </a:r>
            <a:endParaRPr lang="en-US" dirty="0"/>
          </a:p>
        </p:txBody>
      </p:sp>
    </p:spTree>
    <p:extLst>
      <p:ext uri="{BB962C8B-B14F-4D97-AF65-F5344CB8AC3E}">
        <p14:creationId xmlns:p14="http://schemas.microsoft.com/office/powerpoint/2010/main" val="4020920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äußerst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effektiver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Weg</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voranzutreiben</a:t>
            </a:r>
            <a:r>
              <a:rPr lang="en-US" sz="2000" dirty="0">
                <a:latin typeface="Roboto Light" charset="0"/>
                <a:ea typeface="Roboto Light" charset="0"/>
                <a:cs typeface="Roboto Light" charset="0"/>
              </a:rPr>
              <a:t>.</a:t>
            </a:r>
          </a:p>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Unabhängig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davon</a:t>
            </a:r>
            <a:r>
              <a:rPr lang="en-US" sz="2000" dirty="0">
                <a:latin typeface="Roboto Light" charset="0"/>
                <a:ea typeface="Roboto Light" charset="0"/>
                <a:cs typeface="Roboto Light" charset="0"/>
              </a:rPr>
              <a:t>, welches Framework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welches Tool Sie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verwenden</a:t>
            </a:r>
            <a:r>
              <a:rPr lang="en-US" sz="2000" dirty="0">
                <a:latin typeface="Roboto Light" charset="0"/>
                <a:ea typeface="Roboto Light" charset="0"/>
                <a:cs typeface="Roboto Light" charset="0"/>
              </a:rPr>
              <a:t> (z. B. Management by Objectives, Balanced Scorecard, Gazelles One-Page-Strategic-Plan, Lean Hoshin </a:t>
            </a:r>
            <a:r>
              <a:rPr lang="en-US" sz="2000" dirty="0" err="1">
                <a:latin typeface="Roboto Light" charset="0"/>
                <a:ea typeface="Roboto Light" charset="0"/>
                <a:cs typeface="Roboto Light" charset="0"/>
              </a:rPr>
              <a:t>Kanri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oder</a:t>
            </a:r>
            <a:r>
              <a:rPr lang="en-US" sz="2000" dirty="0">
                <a:latin typeface="Roboto Light" charset="0"/>
                <a:ea typeface="Roboto Light" charset="0"/>
                <a:cs typeface="Roboto Light" charset="0"/>
              </a:rPr>
              <a:t> OKRs), </a:t>
            </a:r>
            <a:r>
              <a:rPr lang="en-US" sz="2000" dirty="0" err="1">
                <a:latin typeface="Roboto Light" charset="0"/>
                <a:ea typeface="Roboto Light" charset="0"/>
                <a:cs typeface="Roboto Light" charset="0"/>
              </a:rPr>
              <a:t>sind</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folgenden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Schritte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für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erfolgreiche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unerlässlich</a:t>
            </a:r>
            <a:r>
              <a:rPr lang="en-US" sz="2000" dirty="0">
                <a:latin typeface="Roboto Light" charset="0"/>
                <a:ea typeface="Roboto Light" charset="0"/>
                <a:cs typeface="Roboto Light" charset="0"/>
              </a:rPr>
              <a:t>:</a:t>
            </a:r>
          </a:p>
          <a:p>
            <a:pPr marL="457200" indent="-457200" algn="just">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Den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mit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realen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relevanten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Initiativen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Maßnahmen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entwickeln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visualisieren</a:t>
            </a:r>
            <a:endParaRPr lang="en-US" sz="2000" dirty="0">
              <a:latin typeface="Roboto Light" charset="0"/>
              <a:ea typeface="Roboto Light" charset="0"/>
              <a:cs typeface="Roboto Light" charset="0"/>
            </a:endParaRPr>
          </a:p>
          <a:p>
            <a:pPr marL="457200" indent="-457200" algn="just">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Accountability </a:t>
            </a:r>
            <a:r>
              <a:rPr lang="en-US" sz="2000" dirty="0" err="1">
                <a:latin typeface="Roboto Light" charset="0"/>
                <a:ea typeface="Roboto Light" charset="0"/>
                <a:cs typeface="Roboto Light" charset="0"/>
              </a:rPr>
              <a:t>festlegen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sodass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jedes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Ziel</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jede</a:t>
            </a:r>
            <a:r>
              <a:rPr lang="en-US" sz="2000" dirty="0">
                <a:latin typeface="Roboto Light" charset="0"/>
                <a:ea typeface="Roboto Light" charset="0"/>
                <a:cs typeface="Roboto Light" charset="0"/>
              </a:rPr>
              <a:t> Initiative und </a:t>
            </a:r>
            <a:r>
              <a:rPr lang="en-US" sz="2000" dirty="0" err="1">
                <a:latin typeface="Roboto Light" charset="0"/>
                <a:ea typeface="Roboto Light" charset="0"/>
                <a:cs typeface="Roboto Light" charset="0"/>
              </a:rPr>
              <a:t>jede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Maßnahme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Verantwortlichen</a:t>
            </a:r>
            <a:r>
              <a:rPr lang="en-US" sz="2000" dirty="0">
                <a:latin typeface="Roboto Light" charset="0"/>
                <a:ea typeface="Roboto Light" charset="0"/>
                <a:cs typeface="Roboto Light" charset="0"/>
              </a:rPr>
              <a:t> hat</a:t>
            </a:r>
          </a:p>
          <a:p>
            <a:pPr marL="457200" indent="-457200" algn="just">
              <a:lnSpc>
                <a:spcPct val="150000"/>
              </a:lnSpc>
              <a:buFont typeface="+mj-lt"/>
              <a:buAutoNum type="arabicPeriod"/>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Organisation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ausrichten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indem</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alle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Ebenen</a:t>
            </a:r>
            <a:r>
              <a:rPr lang="en-US" sz="2000" dirty="0">
                <a:latin typeface="Roboto Light" charset="0"/>
                <a:ea typeface="Roboto Light" charset="0"/>
                <a:cs typeface="Roboto Light" charset="0"/>
              </a:rPr>
              <a:t> des </a:t>
            </a:r>
            <a:r>
              <a:rPr lang="en-US" sz="2000" dirty="0" err="1">
                <a:latin typeface="Roboto Light" charset="0"/>
                <a:ea typeface="Roboto Light" charset="0"/>
                <a:cs typeface="Roboto Light" charset="0"/>
              </a:rPr>
              <a:t>Unternehmens</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nach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unten</a:t>
            </a:r>
            <a:r>
              <a:rPr lang="en-US" sz="2000" dirty="0">
                <a:latin typeface="Roboto Light" charset="0"/>
                <a:ea typeface="Roboto Light" charset="0"/>
                <a:cs typeface="Roboto Light" charset="0"/>
              </a:rPr>
              <a:t> kaskadiert </a:t>
            </a:r>
            <a:r>
              <a:rPr lang="en-US" sz="2000" dirty="0" err="1">
                <a:latin typeface="Roboto Light" charset="0"/>
                <a:ea typeface="Roboto Light" charset="0"/>
                <a:cs typeface="Roboto Light" charset="0"/>
              </a:rPr>
              <a:t>wird</a:t>
            </a:r>
            <a:endParaRPr lang="en-US" sz="2000" dirty="0">
              <a:latin typeface="Roboto Light" charset="0"/>
              <a:ea typeface="Roboto Light" charset="0"/>
              <a:cs typeface="Roboto Light"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Zusammenfassung</a:t>
            </a:r>
            <a:endParaRPr lang="en-US" dirty="0"/>
          </a:p>
        </p:txBody>
      </p:sp>
    </p:spTree>
    <p:extLst>
      <p:ext uri="{BB962C8B-B14F-4D97-AF65-F5344CB8AC3E}">
        <p14:creationId xmlns:p14="http://schemas.microsoft.com/office/powerpoint/2010/main" val="633311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457200" indent="-457200" algn="just">
              <a:lnSpc>
                <a:spcPct val="150000"/>
              </a:lnSpc>
              <a:buFont typeface="+mj-lt"/>
              <a:buAutoNum type="arabicPeriod"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Den Plan </a:t>
            </a:r>
            <a:r>
              <a:rPr lang="en-US" sz="2000" dirty="0" err="1">
                <a:latin typeface="Roboto Light" charset="0"/>
                <a:ea typeface="Roboto Light" charset="0"/>
                <a:cs typeface="Roboto Light" charset="0"/>
              </a:rPr>
              <a:t>kommunizieren</a:t>
            </a:r>
            <a:r>
              <a:rPr lang="en-US" sz="2000" dirty="0">
                <a:latin typeface="Roboto Light" charset="0"/>
                <a:ea typeface="Roboto Light" charset="0"/>
                <a:cs typeface="Roboto Light" charset="0"/>
              </a:rPr>
              <a:t>, um </a:t>
            </a:r>
            <a:r>
              <a:rPr lang="en-US" sz="2000" dirty="0" err="1">
                <a:latin typeface="Roboto Light" charset="0"/>
                <a:ea typeface="Roboto Light" charset="0"/>
                <a:cs typeface="Roboto Light" charset="0"/>
              </a:rPr>
              <a:t>sicherzustellen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dass</a:t>
            </a:r>
            <a:r>
              <a:rPr lang="en-US" sz="2000" dirty="0">
                <a:latin typeface="Roboto Light" charset="0"/>
                <a:ea typeface="Roboto Light" charset="0"/>
                <a:cs typeface="Roboto Light" charset="0"/>
              </a:rPr>
              <a:t> die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und die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von </a:t>
            </a:r>
            <a:r>
              <a:rPr lang="en-US" sz="2000" dirty="0" err="1">
                <a:latin typeface="Roboto Light" charset="0"/>
                <a:ea typeface="Roboto Light" charset="0"/>
                <a:cs typeface="Roboto Light" charset="0"/>
              </a:rPr>
              <a:t>allen</a:t>
            </a:r>
            <a:r>
              <a:rPr lang="en-US" sz="2000" dirty="0">
                <a:latin typeface="Roboto Light" charset="0"/>
                <a:ea typeface="Roboto Light" charset="0"/>
                <a:cs typeface="Roboto Light" charset="0"/>
              </a:rPr>
              <a:t> gut </a:t>
            </a:r>
            <a:r>
              <a:rPr lang="en-US" sz="2000" dirty="0" err="1">
                <a:latin typeface="Roboto Light" charset="0"/>
                <a:ea typeface="Roboto Light" charset="0"/>
                <a:cs typeface="Roboto Light" charset="0"/>
              </a:rPr>
              <a:t>verstanden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werden</a:t>
            </a:r>
            <a:endParaRPr lang="en-US" sz="2000" dirty="0">
              <a:latin typeface="Roboto Light" charset="0"/>
              <a:ea typeface="Roboto Light" charset="0"/>
              <a:cs typeface="Roboto Light" charset="0"/>
            </a:endParaRPr>
          </a:p>
          <a:p>
            <a:pPr marL="457200" indent="-457200" algn="just">
              <a:lnSpc>
                <a:spcPct val="150000"/>
              </a:lnSpc>
              <a:buFont typeface="+mj-lt"/>
              <a:buAutoNum type="arabicPeriod"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Maßnahmen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ergreifen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Pläne</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Ziele</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umwandeln</a:t>
            </a:r>
            <a:endParaRPr lang="en-US" sz="2000" dirty="0">
              <a:latin typeface="Roboto Light" charset="0"/>
              <a:ea typeface="Roboto Light" charset="0"/>
              <a:cs typeface="Roboto Light" charset="0"/>
            </a:endParaRPr>
          </a:p>
          <a:p>
            <a:pPr marL="457200" indent="-457200" algn="just">
              <a:lnSpc>
                <a:spcPct val="150000"/>
              </a:lnSpc>
              <a:buFont typeface="+mj-lt"/>
              <a:buAutoNum type="arabicPeriod"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Die </a:t>
            </a:r>
            <a:r>
              <a:rPr lang="en-US" sz="2000" dirty="0" err="1">
                <a:latin typeface="Roboto Light" charset="0"/>
                <a:ea typeface="Roboto Light" charset="0"/>
                <a:cs typeface="Roboto Light" charset="0"/>
              </a:rPr>
              <a:t>Ergebnisse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messen</a:t>
            </a:r>
            <a:endParaRPr lang="en-US" sz="2000" dirty="0">
              <a:latin typeface="Roboto Light" charset="0"/>
              <a:ea typeface="Roboto Light" charset="0"/>
              <a:cs typeface="Roboto Light" charset="0"/>
            </a:endParaRPr>
          </a:p>
          <a:p>
            <a:pPr marL="457200" indent="-457200" algn="just">
              <a:lnSpc>
                <a:spcPct val="150000"/>
              </a:lnSpc>
              <a:buFont typeface="+mj-lt"/>
              <a:buAutoNum type="arabicPeriod"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Dem </a:t>
            </a:r>
            <a:r>
              <a:rPr lang="en-US" sz="2000" dirty="0" err="1">
                <a:latin typeface="Roboto Light" charset="0"/>
                <a:ea typeface="Roboto Light" charset="0"/>
                <a:cs typeface="Roboto Light" charset="0"/>
              </a:rPr>
              <a:t>Führungsteam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a:t>
            </a:r>
            <a:r>
              <a:rPr lang="en-US" sz="2000" dirty="0">
                <a:latin typeface="Roboto Light" charset="0"/>
                <a:ea typeface="Roboto Light" charset="0"/>
                <a:cs typeface="Roboto Light" charset="0"/>
              </a:rPr>
              <a:t> den </a:t>
            </a:r>
            <a:r>
              <a:rPr lang="en-US" sz="2000" dirty="0" err="1">
                <a:latin typeface="Roboto Light" charset="0"/>
                <a:ea typeface="Roboto Light" charset="0"/>
                <a:cs typeface="Roboto Light" charset="0"/>
              </a:rPr>
              <a:t>Fortschritt</a:t>
            </a:r>
            <a:r>
              <a:rPr lang="en-US" sz="2000" dirty="0">
                <a:latin typeface="Roboto Light" charset="0"/>
                <a:ea typeface="Roboto Light" charset="0"/>
                <a:cs typeface="Roboto Light" charset="0"/>
              </a:rPr>
              <a:t> auf </a:t>
            </a:r>
            <a:r>
              <a:rPr lang="en-US" sz="2000" dirty="0" err="1">
                <a:latin typeface="Roboto Light" charset="0"/>
                <a:ea typeface="Roboto Light" charset="0"/>
                <a:cs typeface="Roboto Light" charset="0"/>
              </a:rPr>
              <a:t>allen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Ebenen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berichten</a:t>
            </a:r>
            <a:endParaRPr lang="en-US" sz="2000" dirty="0">
              <a:latin typeface="Roboto Light" charset="0"/>
              <a:ea typeface="Roboto Light" charset="0"/>
              <a:cs typeface="Roboto Light" charset="0"/>
            </a:endParaRPr>
          </a:p>
          <a:p>
            <a:pPr marL="457200" indent="-457200" algn="just">
              <a:lnSpc>
                <a:spcPct val="150000"/>
              </a:lnSpc>
              <a:buFont typeface="+mj-lt"/>
              <a:buAutoNum type="arabicPeriod" startAt="4"/>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Den </a:t>
            </a:r>
            <a:r>
              <a:rPr lang="en-US" sz="2000" dirty="0" err="1">
                <a:latin typeface="Roboto Light" charset="0"/>
                <a:ea typeface="Roboto Light" charset="0"/>
                <a:cs typeface="Roboto Light" charset="0"/>
              </a:rPr>
              <a:t>Strategieplan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kontinuierlich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überprüfen</a:t>
            </a:r>
            <a:r>
              <a:rPr lang="en-US" sz="2000" dirty="0">
                <a:latin typeface="Roboto Light" charset="0"/>
                <a:ea typeface="Roboto Light" charset="0"/>
                <a:cs typeface="Roboto Light" charset="0"/>
              </a:rPr>
              <a:t> und </a:t>
            </a:r>
            <a:r>
              <a:rPr lang="en-US" sz="2000" dirty="0" err="1">
                <a:latin typeface="Roboto Light" charset="0"/>
                <a:ea typeface="Roboto Light" charset="0"/>
                <a:cs typeface="Roboto Light" charset="0"/>
              </a:rPr>
              <a:t>bei</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Bedarf</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anpassen</a:t>
            </a:r>
            <a:endParaRPr lang="en-US" sz="2000" dirty="0">
              <a:latin typeface="Roboto Light" charset="0"/>
              <a:ea typeface="Roboto Light" charset="0"/>
              <a:cs typeface="Roboto Light" charset="0"/>
            </a:endParaRPr>
          </a:p>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000" dirty="0">
              <a:latin typeface="Roboto Light" charset="0"/>
              <a:ea typeface="Roboto Light" charset="0"/>
              <a:cs typeface="Roboto Light" charset="0"/>
            </a:endParaRPr>
          </a:p>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charset="0"/>
                <a:ea typeface="Roboto Light" charset="0"/>
                <a:cs typeface="Roboto Light" charset="0"/>
              </a:rPr>
              <a:t>Neben</a:t>
            </a:r>
            <a:r>
              <a:rPr lang="en-US" sz="2000" dirty="0">
                <a:latin typeface="Roboto Light" charset="0"/>
                <a:ea typeface="Roboto Light" charset="0"/>
                <a:cs typeface="Roboto Light" charset="0"/>
              </a:rPr>
              <a:t> der </a:t>
            </a:r>
            <a:r>
              <a:rPr lang="en-US" sz="2000" dirty="0" err="1">
                <a:latin typeface="Roboto Light" charset="0"/>
                <a:ea typeface="Roboto Light" charset="0"/>
                <a:cs typeface="Roboto Light" charset="0"/>
              </a:rPr>
              <a:t>Diskussion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dieser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Schritte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werde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ich</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zeigen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eine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Plattform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zur</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wie</a:t>
            </a:r>
            <a:r>
              <a:rPr lang="en-US" sz="2000" dirty="0">
                <a:latin typeface="Roboto Light" charset="0"/>
                <a:ea typeface="Roboto Light" charset="0"/>
                <a:cs typeface="Roboto Light" charset="0"/>
              </a:rPr>
              <a:t> z. B. Flowmotor, die </a:t>
            </a:r>
            <a:r>
              <a:rPr lang="en-US" sz="2000" dirty="0" err="1">
                <a:latin typeface="Roboto Light" charset="0"/>
                <a:ea typeface="Roboto Light" charset="0"/>
                <a:cs typeface="Roboto Light" charset="0"/>
              </a:rPr>
              <a:t>erfolgreiche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Strategieumsetzung</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einem</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Unternehmen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beschleunigen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kann</a:t>
            </a:r>
            <a:r>
              <a:rPr lang="en-US" sz="2000" dirty="0">
                <a:latin typeface="Roboto Light" charset="0"/>
                <a:ea typeface="Roboto Light" charset="0"/>
                <a:cs typeface="Roboto Light" charset="0"/>
              </a:rPr>
              <a: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Zusammenfassung</a:t>
            </a:r>
            <a:endParaRPr lang="en-US" dirty="0"/>
          </a:p>
        </p:txBody>
      </p:sp>
    </p:spTree>
    <p:extLst>
      <p:ext uri="{BB962C8B-B14F-4D97-AF65-F5344CB8AC3E}">
        <p14:creationId xmlns:p14="http://schemas.microsoft.com/office/powerpoint/2010/main" val="2867908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720080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panose="02000000000000000000" pitchFamily="2" charset="0"/>
                <a:ea typeface="Roboto Light" panose="02000000000000000000" pitchFamily="2" charset="0"/>
                <a:cs typeface="Roboto Light" charset="0"/>
              </a:rPr>
              <a:t>Michael Klinger </a:t>
            </a:r>
            <a:r>
              <a:rPr lang="en-US" sz="2000" dirty="0" err="1">
                <a:latin typeface="Roboto Light" panose="02000000000000000000" pitchFamily="2" charset="0"/>
                <a:ea typeface="Roboto Light" panose="02000000000000000000" pitchFamily="2" charset="0"/>
                <a:cs typeface="Roboto Light" charset="0"/>
              </a:rPr>
              <a:t>verfügt</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über</a:t>
            </a:r>
            <a:r>
              <a:rPr lang="en-US" sz="2000" dirty="0">
                <a:latin typeface="Roboto Light" panose="02000000000000000000" pitchFamily="2" charset="0"/>
                <a:ea typeface="Roboto Light" panose="02000000000000000000" pitchFamily="2" charset="0"/>
                <a:cs typeface="Roboto Light" charset="0"/>
              </a:rPr>
              <a:t> fast 25 Jahre </a:t>
            </a:r>
            <a:r>
              <a:rPr lang="en-US" sz="2000" dirty="0" err="1">
                <a:latin typeface="Roboto Light" panose="02000000000000000000" pitchFamily="2" charset="0"/>
                <a:ea typeface="Roboto Light" panose="02000000000000000000" pitchFamily="2" charset="0"/>
                <a:cs typeface="Roboto Light" charset="0"/>
              </a:rPr>
              <a:t>Erfahrung</a:t>
            </a:r>
            <a:r>
              <a:rPr lang="en-US" sz="2000" dirty="0">
                <a:latin typeface="Roboto Light" panose="02000000000000000000" pitchFamily="2" charset="0"/>
                <a:ea typeface="Roboto Light" panose="02000000000000000000" pitchFamily="2" charset="0"/>
                <a:cs typeface="Roboto Light" charset="0"/>
              </a:rPr>
              <a:t> in der </a:t>
            </a:r>
            <a:r>
              <a:rPr lang="en-US" sz="2000" dirty="0" err="1">
                <a:latin typeface="Roboto Light" panose="02000000000000000000" pitchFamily="2" charset="0"/>
                <a:ea typeface="Roboto Light" panose="02000000000000000000" pitchFamily="2" charset="0"/>
                <a:cs typeface="Roboto Light" charset="0"/>
              </a:rPr>
              <a:t>Beratung</a:t>
            </a:r>
            <a:r>
              <a:rPr lang="en-US" sz="2000" dirty="0">
                <a:latin typeface="Roboto Light" panose="02000000000000000000" pitchFamily="2" charset="0"/>
                <a:ea typeface="Roboto Light" panose="02000000000000000000" pitchFamily="2" charset="0"/>
                <a:cs typeface="Roboto Light" charset="0"/>
              </a:rPr>
              <a:t> von </a:t>
            </a:r>
            <a:r>
              <a:rPr lang="en-US" sz="2000" dirty="0" err="1">
                <a:latin typeface="Roboto Light" panose="02000000000000000000" pitchFamily="2" charset="0"/>
                <a:ea typeface="Roboto Light" panose="02000000000000000000" pitchFamily="2" charset="0"/>
                <a:cs typeface="Roboto Light" charset="0"/>
              </a:rPr>
              <a:t>Führungskräften</a:t>
            </a:r>
            <a:r>
              <a:rPr lang="en-US" sz="2000" dirty="0">
                <a:latin typeface="Roboto Light" panose="02000000000000000000" pitchFamily="2" charset="0"/>
                <a:ea typeface="Roboto Light" panose="02000000000000000000" pitchFamily="2" charset="0"/>
                <a:cs typeface="Roboto Light" charset="0"/>
              </a:rPr>
              <a:t> und in der </a:t>
            </a:r>
            <a:r>
              <a:rPr lang="en-US" sz="2000" dirty="0" err="1">
                <a:latin typeface="Roboto Light" panose="02000000000000000000" pitchFamily="2" charset="0"/>
                <a:ea typeface="Roboto Light" panose="02000000000000000000" pitchFamily="2" charset="0"/>
                <a:cs typeface="Roboto Light" charset="0"/>
              </a:rPr>
              <a:t>Unterstützung</a:t>
            </a:r>
            <a:r>
              <a:rPr lang="en-US" sz="2000" dirty="0">
                <a:latin typeface="Roboto Light" panose="02000000000000000000" pitchFamily="2" charset="0"/>
                <a:ea typeface="Roboto Light" panose="02000000000000000000" pitchFamily="2" charset="0"/>
                <a:cs typeface="Roboto Light" charset="0"/>
              </a:rPr>
              <a:t> des </a:t>
            </a:r>
            <a:r>
              <a:rPr lang="en-US" sz="2000" dirty="0" err="1">
                <a:latin typeface="Roboto Light" panose="02000000000000000000" pitchFamily="2" charset="0"/>
                <a:ea typeface="Roboto Light" panose="02000000000000000000" pitchFamily="2" charset="0"/>
                <a:cs typeface="Roboto Light" charset="0"/>
              </a:rPr>
              <a:t>Prozesses</a:t>
            </a:r>
            <a:r>
              <a:rPr lang="en-US" sz="2000" dirty="0">
                <a:latin typeface="Roboto Light" panose="02000000000000000000" pitchFamily="2" charset="0"/>
                <a:ea typeface="Roboto Light" panose="02000000000000000000" pitchFamily="2" charset="0"/>
                <a:cs typeface="Roboto Light" charset="0"/>
              </a:rPr>
              <a:t> “von der </a:t>
            </a:r>
            <a:r>
              <a:rPr lang="en-US" sz="2000" dirty="0" err="1">
                <a:latin typeface="Roboto Light" panose="02000000000000000000" pitchFamily="2" charset="0"/>
                <a:ea typeface="Roboto Light" panose="02000000000000000000" pitchFamily="2" charset="0"/>
                <a:cs typeface="Roboto Light" charset="0"/>
              </a:rPr>
              <a:t>Strategie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zum</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Ergebnis</a:t>
            </a:r>
            <a:r>
              <a:rPr lang="en-US" sz="2000" dirty="0">
                <a:latin typeface="Roboto Light" panose="02000000000000000000" pitchFamily="2" charset="0"/>
                <a:ea typeface="Roboto Light" panose="02000000000000000000" pitchFamily="2" charset="0"/>
                <a:cs typeface="Roboto Light" charset="0"/>
              </a:rPr>
              <a:t>”. </a:t>
            </a:r>
          </a:p>
          <a:p>
            <a:pPr algn="just">
              <a:lnSpc>
                <a:spcPct val="150000"/>
              </a:lnSpc>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err="1">
                <a:latin typeface="Roboto Light" panose="02000000000000000000" pitchFamily="2" charset="0"/>
                <a:ea typeface="Roboto Light" panose="02000000000000000000" pitchFamily="2" charset="0"/>
                <a:cs typeface="Roboto Light" charset="0"/>
              </a:rPr>
              <a:t>Er</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ist</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Geschäftsführer</a:t>
            </a:r>
            <a:r>
              <a:rPr lang="en-US" sz="2000" dirty="0">
                <a:latin typeface="Roboto Light" panose="02000000000000000000" pitchFamily="2" charset="0"/>
                <a:ea typeface="Roboto Light" panose="02000000000000000000" pitchFamily="2" charset="0"/>
                <a:cs typeface="Roboto Light" charset="0"/>
              </a:rPr>
              <a:t> von team24x7 </a:t>
            </a:r>
            <a:r>
              <a:rPr lang="en-US" sz="2000" dirty="0" err="1">
                <a:latin typeface="Roboto Light" panose="02000000000000000000" pitchFamily="2" charset="0"/>
                <a:ea typeface="Roboto Light" panose="02000000000000000000" pitchFamily="2" charset="0"/>
                <a:cs typeface="Roboto Light" charset="0"/>
              </a:rPr>
              <a:t>mit</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Sitz</a:t>
            </a:r>
            <a:r>
              <a:rPr lang="en-US" sz="2000" dirty="0">
                <a:latin typeface="Roboto Light" panose="02000000000000000000" pitchFamily="2" charset="0"/>
                <a:ea typeface="Roboto Light" panose="02000000000000000000" pitchFamily="2" charset="0"/>
                <a:cs typeface="Roboto Light" charset="0"/>
              </a:rPr>
              <a:t> in Bonn, hat </a:t>
            </a:r>
            <a:r>
              <a:rPr lang="en-US" sz="2000" dirty="0" err="1">
                <a:latin typeface="Roboto Light" panose="02000000000000000000" pitchFamily="2" charset="0"/>
                <a:ea typeface="Roboto Light" panose="02000000000000000000" pitchFamily="2" charset="0"/>
                <a:cs typeface="Roboto Light" charset="0"/>
              </a:rPr>
              <a:t>einen</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Diplomabschluss</a:t>
            </a:r>
            <a:r>
              <a:rPr lang="en-US" sz="2000" dirty="0">
                <a:latin typeface="Roboto Light" panose="02000000000000000000" pitchFamily="2" charset="0"/>
                <a:ea typeface="Roboto Light" panose="02000000000000000000" pitchFamily="2" charset="0"/>
                <a:cs typeface="Roboto Light" charset="0"/>
              </a:rPr>
              <a:t> in </a:t>
            </a:r>
            <a:r>
              <a:rPr lang="en-US" sz="2000" dirty="0" err="1">
                <a:latin typeface="Roboto Light" panose="02000000000000000000" pitchFamily="2" charset="0"/>
                <a:ea typeface="Roboto Light" panose="02000000000000000000" pitchFamily="2" charset="0"/>
                <a:cs typeface="Roboto Light" charset="0"/>
              </a:rPr>
              <a:t>Informatik</a:t>
            </a:r>
            <a:r>
              <a:rPr lang="en-US" sz="2000" dirty="0">
                <a:latin typeface="Roboto Light" panose="02000000000000000000" pitchFamily="2" charset="0"/>
                <a:ea typeface="Roboto Light" panose="02000000000000000000" pitchFamily="2" charset="0"/>
                <a:cs typeface="Roboto Light" charset="0"/>
              </a:rPr>
              <a:t> und </a:t>
            </a:r>
            <a:r>
              <a:rPr lang="en-US" sz="2000" dirty="0" err="1">
                <a:latin typeface="Roboto Light" panose="02000000000000000000" pitchFamily="2" charset="0"/>
                <a:ea typeface="Roboto Light" panose="02000000000000000000" pitchFamily="2" charset="0"/>
                <a:cs typeface="Roboto Light" charset="0"/>
              </a:rPr>
              <a:t>ist</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zertifizierter</a:t>
            </a:r>
            <a:r>
              <a:rPr lang="en-US" sz="2000" dirty="0">
                <a:latin typeface="Roboto Light" panose="02000000000000000000" pitchFamily="2" charset="0"/>
                <a:ea typeface="Roboto Light" panose="02000000000000000000" pitchFamily="2" charset="0"/>
                <a:cs typeface="Roboto Light" charset="0"/>
              </a:rPr>
              <a:t> Scrum Master, </a:t>
            </a:r>
            <a:r>
              <a:rPr lang="en-US" sz="2000" dirty="0" err="1">
                <a:latin typeface="Roboto Light" panose="02000000000000000000" pitchFamily="2" charset="0"/>
                <a:ea typeface="Roboto Light" panose="02000000000000000000" pitchFamily="2" charset="0"/>
                <a:cs typeface="Roboto Light" charset="0"/>
              </a:rPr>
              <a:t>ein</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Experte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für</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verschiedene</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Methoden</a:t>
            </a:r>
            <a:r>
              <a:rPr lang="en-US" sz="2000" dirty="0">
                <a:latin typeface="Roboto Light" panose="02000000000000000000" pitchFamily="2" charset="0"/>
                <a:ea typeface="Roboto Light" panose="02000000000000000000" pitchFamily="2" charset="0"/>
                <a:cs typeface="Roboto Light" charset="0"/>
              </a:rPr>
              <a:t> in der </a:t>
            </a:r>
            <a:r>
              <a:rPr lang="en-US" sz="2000" dirty="0" err="1">
                <a:latin typeface="Roboto Light" panose="02000000000000000000" pitchFamily="2" charset="0"/>
                <a:ea typeface="Roboto Light" panose="02000000000000000000" pitchFamily="2" charset="0"/>
                <a:cs typeface="Roboto Light" charset="0"/>
              </a:rPr>
              <a:t>Strategieumsetzung</a:t>
            </a:r>
            <a:r>
              <a:rPr lang="en-US" sz="2000" dirty="0">
                <a:latin typeface="Roboto Light" panose="02000000000000000000" pitchFamily="2" charset="0"/>
                <a:ea typeface="Roboto Light" panose="02000000000000000000" pitchFamily="2" charset="0"/>
                <a:cs typeface="Roboto Light" charset="0"/>
              </a:rPr>
              <a:t> und in </a:t>
            </a:r>
            <a:r>
              <a:rPr lang="en-US" sz="2000" dirty="0" err="1">
                <a:latin typeface="Roboto Light" panose="02000000000000000000" pitchFamily="2" charset="0"/>
                <a:ea typeface="Roboto Light" panose="02000000000000000000" pitchFamily="2" charset="0"/>
                <a:cs typeface="Roboto Light" charset="0"/>
              </a:rPr>
              <a:t>einem</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regelmäßigen</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Austausch</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mit</a:t>
            </a:r>
            <a:r>
              <a:rPr lang="en-US" sz="2000" dirty="0">
                <a:latin typeface="Roboto Light" panose="02000000000000000000" pitchFamily="2" charset="0"/>
                <a:ea typeface="Roboto Light" panose="02000000000000000000" pitchFamily="2" charset="0"/>
                <a:cs typeface="Roboto Light" charset="0"/>
              </a:rPr>
              <a:t> </a:t>
            </a:r>
            <a:r>
              <a:rPr lang="en-US" sz="2000" dirty="0" err="1">
                <a:latin typeface="Roboto Light" panose="02000000000000000000" pitchFamily="2" charset="0"/>
                <a:ea typeface="Roboto Light" panose="02000000000000000000" pitchFamily="2" charset="0"/>
                <a:cs typeface="Roboto Light" charset="0"/>
              </a:rPr>
              <a:t>dem</a:t>
            </a:r>
            <a:r>
              <a:rPr lang="en-US" sz="2000" dirty="0">
                <a:latin typeface="Roboto Light" panose="02000000000000000000" pitchFamily="2" charset="0"/>
                <a:ea typeface="Roboto Light" panose="02000000000000000000" pitchFamily="2" charset="0"/>
                <a:cs typeface="Roboto Light" charset="0"/>
              </a:rPr>
              <a:t> Gazelles Scaling Up </a:t>
            </a:r>
            <a:r>
              <a:rPr lang="en-US" sz="2000" dirty="0" err="1">
                <a:latin typeface="Roboto Light" panose="02000000000000000000" pitchFamily="2" charset="0"/>
                <a:ea typeface="Roboto Light" panose="02000000000000000000" pitchFamily="2" charset="0"/>
                <a:cs typeface="Roboto Light" charset="0"/>
              </a:rPr>
              <a:t>Netzwerk</a:t>
            </a:r>
            <a:r>
              <a:rPr lang="en-US" sz="2000" dirty="0">
                <a:latin typeface="Roboto Light" panose="02000000000000000000" pitchFamily="2" charset="0"/>
                <a:ea typeface="Roboto Light" panose="02000000000000000000" pitchFamily="2" charset="0"/>
                <a:cs typeface="Roboto Light" charset="0"/>
              </a:rPr>
              <a:t>.</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lvl="0" eaLnBrk="0" fontAlgn="base" hangingPunct="0">
              <a:lnSpc>
                <a:spcPct val="110000"/>
              </a:lnSpc>
              <a:spcBef>
                <a:spcPct val="0"/>
              </a:spcBef>
              <a:spcAft>
                <a:spcPct val="0"/>
              </a:spcAft>
              <a:defRPr sz="2800" b="0">
                <a:solidFill>
                  <a:srgbClr val="646464"/>
                </a:solidFill>
                <a:latin typeface="Roboto Light" panose="02000000000000000000" pitchFamily="2" charset="0"/>
                <a:ea typeface="Roboto Light" panose="02000000000000000000" pitchFamily="2" charset="0"/>
                <a:cs typeface="Roboto Medium" charset="0"/>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dirty="0" err="1"/>
              <a:t>Impulsgeber</a:t>
            </a:r>
            <a:endParaRPr lang="en-US" dirty="0"/>
          </a:p>
        </p:txBody>
      </p:sp>
      <p:pic>
        <p:nvPicPr>
          <p:cNvPr id="6" name="Grafik 5">
            <a:extLst>
              <a:ext uri="{FF2B5EF4-FFF2-40B4-BE49-F238E27FC236}">
                <a16:creationId xmlns:a16="http://schemas.microsoft.com/office/drawing/2014/main" id="{D70F0E0C-29A0-F64C-B66D-1EB240E5C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6200" y="1568574"/>
            <a:ext cx="3705876" cy="4941168"/>
          </a:xfrm>
          <a:prstGeom prst="rect">
            <a:avLst/>
          </a:prstGeom>
        </p:spPr>
      </p:pic>
    </p:spTree>
    <p:extLst>
      <p:ext uri="{BB962C8B-B14F-4D97-AF65-F5344CB8AC3E}">
        <p14:creationId xmlns:p14="http://schemas.microsoft.com/office/powerpoint/2010/main" val="390041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Ursprung</a:t>
            </a:r>
            <a:r>
              <a:rPr lang="en-US" sz="2800" b="0" dirty="0">
                <a:solidFill>
                  <a:srgbClr val="646464"/>
                </a:solidFill>
                <a:latin typeface="Roboto Light" panose="02000000000000000000" pitchFamily="2" charset="0"/>
                <a:ea typeface="Roboto Light" panose="02000000000000000000" pitchFamily="2" charset="0"/>
                <a:cs typeface="Roboto Medium" charset="0"/>
              </a:rPr>
              <a:t> und </a:t>
            </a:r>
            <a:r>
              <a:rPr lang="en-US" sz="2800" b="0" dirty="0" err="1">
                <a:solidFill>
                  <a:srgbClr val="646464"/>
                </a:solidFill>
                <a:latin typeface="Roboto Light" panose="02000000000000000000" pitchFamily="2" charset="0"/>
                <a:ea typeface="Roboto Light" panose="02000000000000000000" pitchFamily="2" charset="0"/>
                <a:cs typeface="Roboto Medium" charset="0"/>
              </a:rPr>
              <a:t>Meilensteine</a:t>
            </a:r>
            <a:endParaRPr lang="en-US" sz="2800" b="0" dirty="0">
              <a:solidFill>
                <a:srgbClr val="646464"/>
              </a:solidFill>
              <a:latin typeface="Roboto Light" panose="02000000000000000000" pitchFamily="2" charset="0"/>
              <a:ea typeface="Roboto Light" panose="02000000000000000000" pitchFamily="2" charset="0"/>
              <a:cs typeface="Roboto Medium" charset="0"/>
            </a:endParaRPr>
          </a:p>
        </p:txBody>
      </p:sp>
      <p:pic>
        <p:nvPicPr>
          <p:cNvPr id="1026" name="Picture 2" descr="Image">
            <a:extLst>
              <a:ext uri="{FF2B5EF4-FFF2-40B4-BE49-F238E27FC236}">
                <a16:creationId xmlns:a16="http://schemas.microsoft.com/office/drawing/2014/main" id="{6A21FD06-F123-7340-9663-0EA0540646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1896" y="1556792"/>
            <a:ext cx="7824192" cy="435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98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p:nvPr/>
        </p:nvSpPr>
        <p:spPr>
          <a:xfrm>
            <a:off x="3705240" y="441360"/>
            <a:ext cx="181822" cy="2791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1">
            <a:spAutoFit/>
          </a:bodyPr>
          <a:lstStyle/>
          <a:p>
            <a:pPr hangingPunct="0">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x-none" sz="1200">
              <a:solidFill>
                <a:srgbClr val="000000"/>
              </a:solidFill>
              <a:latin typeface="Times" pitchFamily="2"/>
              <a:ea typeface="ＭＳ Ｐゴシック" pitchFamily="2"/>
              <a:cs typeface="ＭＳ Ｐゴシック" pitchFamily="2"/>
            </a:endParaRPr>
          </a:p>
        </p:txBody>
      </p:sp>
      <p:sp>
        <p:nvSpPr>
          <p:cNvPr id="8" name="Rectangle 17"/>
          <p:cNvSpPr/>
          <p:nvPr/>
        </p:nvSpPr>
        <p:spPr>
          <a:xfrm>
            <a:off x="335360" y="1585134"/>
            <a:ext cx="11521280" cy="479619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lstStyle/>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Um 500 v. Chr.: </a:t>
            </a:r>
            <a:r>
              <a:rPr lang="en-US" sz="2000" i="1" dirty="0">
                <a:latin typeface="Roboto Light" panose="02000000000000000000" pitchFamily="2" charset="0"/>
                <a:ea typeface="Roboto Light" panose="02000000000000000000" pitchFamily="2" charset="0"/>
                <a:cs typeface="Roboto Light" charset="0"/>
              </a:rPr>
              <a:t>The Art of War</a:t>
            </a:r>
            <a:r>
              <a:rPr lang="en-US" sz="2000" dirty="0">
                <a:latin typeface="Roboto Light" charset="0"/>
                <a:ea typeface="Roboto Light" charset="0"/>
                <a:cs typeface="Roboto Light" charset="0"/>
              </a:rPr>
              <a:t>, von Sun Tzu (China)</a:t>
            </a: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Um 330 v. Chr.: </a:t>
            </a:r>
            <a:r>
              <a:rPr lang="en-US" sz="2000" dirty="0" err="1">
                <a:latin typeface="Roboto Light" charset="0"/>
                <a:ea typeface="Roboto Light" charset="0"/>
                <a:cs typeface="Roboto Light" charset="0"/>
              </a:rPr>
              <a:t>Strategie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leitet</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sich</a:t>
            </a:r>
            <a:r>
              <a:rPr lang="en-US" sz="2000" dirty="0">
                <a:latin typeface="Roboto Light" charset="0"/>
                <a:ea typeface="Roboto Light" charset="0"/>
                <a:cs typeface="Roboto Light" charset="0"/>
              </a:rPr>
              <a:t> von der </a:t>
            </a:r>
            <a:r>
              <a:rPr lang="en-US" sz="2000" dirty="0" err="1">
                <a:latin typeface="Roboto Light" charset="0"/>
                <a:ea typeface="Roboto Light" charset="0"/>
                <a:cs typeface="Roboto Light" charset="0"/>
              </a:rPr>
              <a:t>griechischen</a:t>
            </a:r>
            <a:r>
              <a:rPr lang="en-US" sz="2000" dirty="0">
                <a:latin typeface="Roboto Light" charset="0"/>
                <a:ea typeface="Roboto Light" charset="0"/>
                <a:cs typeface="Roboto Light" charset="0"/>
              </a:rPr>
              <a:t> </a:t>
            </a:r>
            <a:r>
              <a:rPr lang="en-US" sz="2000" b="1" i="1" dirty="0" err="1">
                <a:latin typeface="Roboto Light" charset="0"/>
                <a:ea typeface="Roboto Light" charset="0"/>
                <a:cs typeface="Roboto Light" charset="0"/>
              </a:rPr>
              <a:t>strategia</a:t>
            </a:r>
            <a:r>
              <a:rPr lang="en-US" sz="2000" dirty="0">
                <a:latin typeface="Roboto Light" charset="0"/>
                <a:ea typeface="Roboto Light" charset="0"/>
                <a:cs typeface="Roboto Light" charset="0"/>
              </a:rPr>
              <a:t> ab.</a:t>
            </a: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1832: </a:t>
            </a:r>
            <a:r>
              <a:rPr lang="en-US" sz="2000" i="1" dirty="0" err="1">
                <a:latin typeface="Roboto Light" charset="0"/>
                <a:ea typeface="Roboto Light" charset="0"/>
                <a:cs typeface="Roboto Light" charset="0"/>
              </a:rPr>
              <a:t>Vom</a:t>
            </a:r>
            <a:r>
              <a:rPr lang="en-US" sz="2000" i="1" dirty="0">
                <a:latin typeface="Roboto Light" charset="0"/>
                <a:ea typeface="Roboto Light" charset="0"/>
                <a:cs typeface="Roboto Light" charset="0"/>
              </a:rPr>
              <a:t> </a:t>
            </a:r>
            <a:r>
              <a:rPr lang="en-US" sz="2000" i="1" dirty="0" err="1">
                <a:latin typeface="Roboto Light" charset="0"/>
                <a:ea typeface="Roboto Light" charset="0"/>
                <a:cs typeface="Roboto Light" charset="0"/>
              </a:rPr>
              <a:t>Kriege</a:t>
            </a:r>
            <a:r>
              <a:rPr lang="en-US" sz="2000" dirty="0">
                <a:latin typeface="Roboto Light" charset="0"/>
                <a:ea typeface="Roboto Light" charset="0"/>
                <a:cs typeface="Roboto Light" charset="0"/>
              </a:rPr>
              <a:t>, von Carl von Clausewitz (Deutschland).</a:t>
            </a:r>
            <a:endParaRPr lang="en-US" sz="2000" dirty="0">
              <a:solidFill>
                <a:srgbClr val="C00000"/>
              </a:solidFill>
              <a:latin typeface="Roboto Light" charset="0"/>
              <a:ea typeface="Roboto Light" charset="0"/>
              <a:cs typeface="Roboto Light" charset="0"/>
            </a:endParaRP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1904: </a:t>
            </a:r>
            <a:r>
              <a:rPr lang="en-US" sz="2000" i="1" dirty="0">
                <a:latin typeface="Roboto Light" panose="02000000000000000000" pitchFamily="2" charset="0"/>
                <a:ea typeface="Roboto Light" panose="02000000000000000000" pitchFamily="2" charset="0"/>
                <a:cs typeface="Roboto Light" charset="0"/>
              </a:rPr>
              <a:t>The History of the Standard Oil Company</a:t>
            </a:r>
            <a:r>
              <a:rPr lang="en-US" sz="2000" i="1" dirty="0">
                <a:latin typeface="Roboto Light" charset="0"/>
                <a:ea typeface="Roboto Light" charset="0"/>
                <a:cs typeface="Roboto Light" charset="0"/>
              </a:rPr>
              <a:t>, </a:t>
            </a:r>
            <a:r>
              <a:rPr lang="en-US" sz="2000" dirty="0">
                <a:latin typeface="Roboto Light" charset="0"/>
                <a:ea typeface="Roboto Light" charset="0"/>
                <a:cs typeface="Roboto Light" charset="0"/>
              </a:rPr>
              <a:t>von Ida Tarbell (USA)</a:t>
            </a: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1962: Structure follows Strategy, von Alfred Chandler (USA)</a:t>
            </a: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1984: "</a:t>
            </a:r>
            <a:r>
              <a:rPr lang="en-US" sz="2000" b="1" dirty="0">
                <a:latin typeface="Roboto Light" charset="0"/>
                <a:ea typeface="Roboto Light" charset="0"/>
                <a:cs typeface="Roboto Light" charset="0"/>
              </a:rPr>
              <a:t>Strategy Execution</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wurde</a:t>
            </a:r>
            <a:r>
              <a:rPr lang="en-US" sz="2000" dirty="0">
                <a:latin typeface="Roboto Light" charset="0"/>
                <a:ea typeface="Roboto Light" charset="0"/>
                <a:cs typeface="Roboto Light" charset="0"/>
              </a:rPr>
              <a:t> </a:t>
            </a:r>
            <a:r>
              <a:rPr lang="en-US" sz="2000" dirty="0" err="1">
                <a:latin typeface="Roboto Light" charset="0"/>
                <a:ea typeface="Roboto Light" charset="0"/>
                <a:cs typeface="Roboto Light" charset="0"/>
              </a:rPr>
              <a:t>erstmals</a:t>
            </a:r>
            <a:r>
              <a:rPr lang="en-US" sz="2000" dirty="0">
                <a:latin typeface="Roboto Light" charset="0"/>
                <a:ea typeface="Roboto Light" charset="0"/>
                <a:cs typeface="Roboto Light" charset="0"/>
              </a:rPr>
              <a:t> in </a:t>
            </a:r>
            <a:r>
              <a:rPr lang="en-US" sz="2000" dirty="0" err="1">
                <a:latin typeface="Roboto Light" charset="0"/>
                <a:ea typeface="Roboto Light" charset="0"/>
                <a:cs typeface="Roboto Light" charset="0"/>
              </a:rPr>
              <a:t>einem</a:t>
            </a:r>
            <a:r>
              <a:rPr lang="en-US" sz="2000" dirty="0">
                <a:latin typeface="Roboto Light" charset="0"/>
                <a:ea typeface="Roboto Light" charset="0"/>
                <a:cs typeface="Roboto Light" charset="0"/>
              </a:rPr>
              <a:t> Papier von Tom Peters (USA) </a:t>
            </a:r>
            <a:r>
              <a:rPr lang="en-US" sz="2000" dirty="0" err="1">
                <a:latin typeface="Roboto Light" charset="0"/>
                <a:ea typeface="Roboto Light" charset="0"/>
                <a:cs typeface="Roboto Light" charset="0"/>
              </a:rPr>
              <a:t>diskutiert</a:t>
            </a:r>
            <a:r>
              <a:rPr lang="en-US" sz="2000" dirty="0">
                <a:latin typeface="Roboto Light" charset="0"/>
                <a:ea typeface="Roboto Light" charset="0"/>
                <a:cs typeface="Roboto Light" charset="0"/>
              </a:rPr>
              <a:t>.</a:t>
            </a:r>
          </a:p>
          <a:p>
            <a:pPr marL="342900" indent="-342900">
              <a:lnSpc>
                <a:spcPct val="200000"/>
              </a:lnSpc>
              <a:buFont typeface="Symbol" pitchFamily="2" charset="2"/>
              <a:buChar char="-"/>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2000" dirty="0">
                <a:latin typeface="Roboto Light" charset="0"/>
                <a:ea typeface="Roboto Light" charset="0"/>
                <a:cs typeface="Roboto Light" charset="0"/>
              </a:rPr>
              <a:t>1992: The Balanced Scorecard, von Robert S. Kaplan und David P. Norton (USA)</a:t>
            </a: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en-US" sz="2800" b="0" dirty="0" err="1">
                <a:solidFill>
                  <a:srgbClr val="646464"/>
                </a:solidFill>
                <a:latin typeface="Roboto Light" panose="02000000000000000000" pitchFamily="2" charset="0"/>
                <a:ea typeface="Roboto Light" panose="02000000000000000000" pitchFamily="2" charset="0"/>
                <a:cs typeface="Roboto Medium" charset="0"/>
              </a:rPr>
              <a:t>Ursprung</a:t>
            </a:r>
            <a:r>
              <a:rPr lang="en-US" sz="2800" b="0" dirty="0">
                <a:solidFill>
                  <a:srgbClr val="646464"/>
                </a:solidFill>
                <a:latin typeface="Roboto Light" panose="02000000000000000000" pitchFamily="2" charset="0"/>
                <a:ea typeface="Roboto Light" panose="02000000000000000000" pitchFamily="2" charset="0"/>
                <a:cs typeface="Roboto Medium" charset="0"/>
              </a:rPr>
              <a:t> und </a:t>
            </a:r>
            <a:r>
              <a:rPr lang="en-US" sz="2800" b="0" dirty="0" err="1">
                <a:solidFill>
                  <a:srgbClr val="646464"/>
                </a:solidFill>
                <a:latin typeface="Roboto Light" panose="02000000000000000000" pitchFamily="2" charset="0"/>
                <a:ea typeface="Roboto Light" panose="02000000000000000000" pitchFamily="2" charset="0"/>
                <a:cs typeface="Roboto Medium" charset="0"/>
              </a:rPr>
              <a:t>Meilensteine</a:t>
            </a:r>
            <a:endParaRPr lang="en-US" sz="2800" b="0" dirty="0">
              <a:solidFill>
                <a:srgbClr val="646464"/>
              </a:solidFill>
              <a:latin typeface="Roboto Light" panose="02000000000000000000" pitchFamily="2" charset="0"/>
              <a:ea typeface="Roboto Light" panose="02000000000000000000" pitchFamily="2" charset="0"/>
              <a:cs typeface="Roboto Medium" charset="0"/>
            </a:endParaRPr>
          </a:p>
        </p:txBody>
      </p:sp>
    </p:spTree>
    <p:extLst>
      <p:ext uri="{BB962C8B-B14F-4D97-AF65-F5344CB8AC3E}">
        <p14:creationId xmlns:p14="http://schemas.microsoft.com/office/powerpoint/2010/main" val="388269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AA8301-32FD-8041-A7CD-4114B66CE7D2}"/>
              </a:ext>
            </a:extLst>
          </p:cNvPr>
          <p:cNvSpPr/>
          <p:nvPr/>
        </p:nvSpPr>
        <p:spPr>
          <a:xfrm>
            <a:off x="335360" y="1584221"/>
            <a:ext cx="11017224" cy="368873"/>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a:solidFill>
                  <a:prstClr val="black"/>
                </a:solidFill>
                <a:latin typeface="Roboto Light" panose="02000000000000000000" pitchFamily="2" charset="0"/>
                <a:ea typeface="Roboto Light" panose="02000000000000000000" pitchFamily="2" charset="0"/>
              </a:rPr>
              <a:t>Disziplin</a:t>
            </a:r>
            <a:r>
              <a:rPr lang="en-US" dirty="0">
                <a:solidFill>
                  <a:prstClr val="black"/>
                </a:solidFill>
                <a:latin typeface="Roboto Light" panose="02000000000000000000" pitchFamily="2" charset="0"/>
                <a:ea typeface="Roboto Light" panose="02000000000000000000" pitchFamily="2" charset="0"/>
              </a:rPr>
              <a:t> “Strategy </a:t>
            </a:r>
            <a:r>
              <a:rPr lang="en-US">
                <a:solidFill>
                  <a:prstClr val="black"/>
                </a:solidFill>
                <a:latin typeface="Roboto Light" panose="02000000000000000000" pitchFamily="2" charset="0"/>
                <a:ea typeface="Roboto Light" panose="02000000000000000000" pitchFamily="2" charset="0"/>
              </a:rPr>
              <a:t>Execution”</a:t>
            </a:r>
            <a:endParaRPr lang="en-US" dirty="0">
              <a:solidFill>
                <a:prstClr val="black"/>
              </a:solidFill>
              <a:latin typeface="Roboto Light" panose="02000000000000000000" pitchFamily="2" charset="0"/>
              <a:ea typeface="Roboto Light" panose="02000000000000000000" pitchFamily="2" charset="0"/>
            </a:endParaRPr>
          </a:p>
        </p:txBody>
      </p:sp>
      <p:sp>
        <p:nvSpPr>
          <p:cNvPr id="5" name="Rectangle 45">
            <a:extLst>
              <a:ext uri="{FF2B5EF4-FFF2-40B4-BE49-F238E27FC236}">
                <a16:creationId xmlns:a16="http://schemas.microsoft.com/office/drawing/2014/main" id="{ECFDA9EC-140F-D146-BB90-ACDC1FC5DC02}"/>
              </a:ext>
            </a:extLst>
          </p:cNvPr>
          <p:cNvSpPr txBox="1">
            <a:spLocks noChangeArrowheads="1"/>
          </p:cNvSpPr>
          <p:nvPr/>
        </p:nvSpPr>
        <p:spPr>
          <a:xfrm>
            <a:off x="335360" y="238919"/>
            <a:ext cx="11377264" cy="66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lvl="0" eaLnBrk="0" fontAlgn="base" hangingPunct="0">
              <a:lnSpc>
                <a:spcPct val="110000"/>
              </a:lnSpc>
              <a:spcBef>
                <a:spcPct val="0"/>
              </a:spcBef>
              <a:spcAft>
                <a:spcPct val="0"/>
              </a:spcAft>
              <a:defRPr sz="2000" b="1">
                <a:latin typeface="Arial" charset="0"/>
                <a:ea typeface="ＭＳ Ｐゴシック" charset="0"/>
                <a:cs typeface="+mj-cs"/>
              </a:defRPr>
            </a:lvl1pPr>
            <a:lvl2pPr eaLnBrk="0" fontAlgn="base" hangingPunct="0">
              <a:lnSpc>
                <a:spcPct val="110000"/>
              </a:lnSpc>
              <a:spcBef>
                <a:spcPct val="0"/>
              </a:spcBef>
              <a:spcAft>
                <a:spcPct val="0"/>
              </a:spcAft>
              <a:defRPr sz="2000">
                <a:latin typeface="Arial" charset="0"/>
                <a:ea typeface="ＭＳ Ｐゴシック" charset="0"/>
              </a:defRPr>
            </a:lvl2pPr>
            <a:lvl3pPr eaLnBrk="0" fontAlgn="base" hangingPunct="0">
              <a:lnSpc>
                <a:spcPct val="110000"/>
              </a:lnSpc>
              <a:spcBef>
                <a:spcPct val="0"/>
              </a:spcBef>
              <a:spcAft>
                <a:spcPct val="0"/>
              </a:spcAft>
              <a:defRPr sz="2000">
                <a:latin typeface="Arial" charset="0"/>
                <a:ea typeface="ＭＳ Ｐゴシック" charset="0"/>
              </a:defRPr>
            </a:lvl3pPr>
            <a:lvl4pPr eaLnBrk="0" fontAlgn="base" hangingPunct="0">
              <a:lnSpc>
                <a:spcPct val="110000"/>
              </a:lnSpc>
              <a:spcBef>
                <a:spcPct val="0"/>
              </a:spcBef>
              <a:spcAft>
                <a:spcPct val="0"/>
              </a:spcAft>
              <a:defRPr sz="2000">
                <a:latin typeface="Arial" charset="0"/>
                <a:ea typeface="ＭＳ Ｐゴシック" charset="0"/>
              </a:defRPr>
            </a:lvl4pPr>
            <a:lvl5pPr eaLnBrk="0" fontAlgn="base" hangingPunct="0">
              <a:lnSpc>
                <a:spcPct val="110000"/>
              </a:lnSpc>
              <a:spcBef>
                <a:spcPct val="0"/>
              </a:spcBef>
              <a:spcAft>
                <a:spcPct val="0"/>
              </a:spcAft>
              <a:defRPr sz="2000">
                <a:latin typeface="Arial" charset="0"/>
                <a:ea typeface="ＭＳ Ｐゴシック" charset="0"/>
              </a:defRPr>
            </a:lvl5pPr>
            <a:lvl6pPr marL="457200" eaLnBrk="0" fontAlgn="base" hangingPunct="0">
              <a:lnSpc>
                <a:spcPct val="110000"/>
              </a:lnSpc>
              <a:spcBef>
                <a:spcPct val="0"/>
              </a:spcBef>
              <a:spcAft>
                <a:spcPct val="0"/>
              </a:spcAft>
              <a:defRPr sz="2000">
                <a:latin typeface="Arial" charset="0"/>
              </a:defRPr>
            </a:lvl6pPr>
            <a:lvl7pPr marL="914400" eaLnBrk="0" fontAlgn="base" hangingPunct="0">
              <a:lnSpc>
                <a:spcPct val="110000"/>
              </a:lnSpc>
              <a:spcBef>
                <a:spcPct val="0"/>
              </a:spcBef>
              <a:spcAft>
                <a:spcPct val="0"/>
              </a:spcAft>
              <a:defRPr sz="2000">
                <a:latin typeface="Arial" charset="0"/>
              </a:defRPr>
            </a:lvl7pPr>
            <a:lvl8pPr marL="1371600" eaLnBrk="0" fontAlgn="base" hangingPunct="0">
              <a:lnSpc>
                <a:spcPct val="110000"/>
              </a:lnSpc>
              <a:spcBef>
                <a:spcPct val="0"/>
              </a:spcBef>
              <a:spcAft>
                <a:spcPct val="0"/>
              </a:spcAft>
              <a:defRPr sz="2000">
                <a:latin typeface="Arial" charset="0"/>
              </a:defRPr>
            </a:lvl8pPr>
            <a:lvl9pPr marL="1828800" eaLnBrk="0" fontAlgn="base" hangingPunct="0">
              <a:lnSpc>
                <a:spcPct val="110000"/>
              </a:lnSpc>
              <a:spcBef>
                <a:spcPct val="0"/>
              </a:spcBef>
              <a:spcAft>
                <a:spcPct val="0"/>
              </a:spcAft>
              <a:defRPr sz="2000">
                <a:latin typeface="Arial" charset="0"/>
              </a:defRPr>
            </a:lvl9pPr>
          </a:lstStyle>
          <a:p>
            <a:r>
              <a:rPr lang="de-DE" sz="2800" b="0" dirty="0">
                <a:solidFill>
                  <a:srgbClr val="646464"/>
                </a:solidFill>
                <a:latin typeface="Roboto Light" panose="02000000000000000000" pitchFamily="2" charset="0"/>
                <a:ea typeface="Roboto Light" panose="02000000000000000000" pitchFamily="2" charset="0"/>
                <a:cs typeface="Roboto Medium" charset="0"/>
              </a:rPr>
              <a:t>Inhalt</a:t>
            </a:r>
          </a:p>
        </p:txBody>
      </p:sp>
      <p:sp>
        <p:nvSpPr>
          <p:cNvPr id="9" name="Abgerundetes Rechteck 8">
            <a:extLst>
              <a:ext uri="{FF2B5EF4-FFF2-40B4-BE49-F238E27FC236}">
                <a16:creationId xmlns:a16="http://schemas.microsoft.com/office/drawing/2014/main" id="{36708486-7DAC-CC45-A07B-CB058848D524}"/>
              </a:ext>
            </a:extLst>
          </p:cNvPr>
          <p:cNvSpPr>
            <a:spLocks/>
          </p:cNvSpPr>
          <p:nvPr/>
        </p:nvSpPr>
        <p:spPr>
          <a:xfrm>
            <a:off x="476613" y="1619762"/>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1</a:t>
            </a:r>
          </a:p>
        </p:txBody>
      </p:sp>
      <p:sp>
        <p:nvSpPr>
          <p:cNvPr id="19" name="Rechteck 18">
            <a:extLst>
              <a:ext uri="{FF2B5EF4-FFF2-40B4-BE49-F238E27FC236}">
                <a16:creationId xmlns:a16="http://schemas.microsoft.com/office/drawing/2014/main" id="{89EBA3E0-2BA8-8A49-87EC-F8376901137A}"/>
              </a:ext>
            </a:extLst>
          </p:cNvPr>
          <p:cNvSpPr/>
          <p:nvPr/>
        </p:nvSpPr>
        <p:spPr>
          <a:xfrm>
            <a:off x="332105" y="2111165"/>
            <a:ext cx="11017224" cy="36397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rPr>
              <a:t>Ursprung</a:t>
            </a:r>
            <a:r>
              <a:rPr lang="en-US" dirty="0">
                <a:solidFill>
                  <a:prstClr val="black"/>
                </a:solidFill>
                <a:latin typeface="Roboto Light" panose="02000000000000000000" pitchFamily="2" charset="0"/>
                <a:ea typeface="Roboto Light" panose="02000000000000000000" pitchFamily="2" charset="0"/>
              </a:rPr>
              <a:t> und </a:t>
            </a:r>
            <a:r>
              <a:rPr lang="en-US" dirty="0" err="1">
                <a:solidFill>
                  <a:prstClr val="black"/>
                </a:solidFill>
                <a:latin typeface="Roboto Light" panose="02000000000000000000" pitchFamily="2" charset="0"/>
                <a:ea typeface="Roboto Light" panose="02000000000000000000" pitchFamily="2" charset="0"/>
              </a:rPr>
              <a:t>Meilensteine</a:t>
            </a:r>
            <a:endParaRPr lang="en-US" dirty="0">
              <a:solidFill>
                <a:prstClr val="black"/>
              </a:solidFill>
              <a:latin typeface="Roboto Light" panose="02000000000000000000" pitchFamily="2" charset="0"/>
              <a:ea typeface="Roboto Light" panose="02000000000000000000" pitchFamily="2" charset="0"/>
            </a:endParaRPr>
          </a:p>
        </p:txBody>
      </p:sp>
      <p:sp>
        <p:nvSpPr>
          <p:cNvPr id="21" name="Abgerundetes Rechteck 20">
            <a:extLst>
              <a:ext uri="{FF2B5EF4-FFF2-40B4-BE49-F238E27FC236}">
                <a16:creationId xmlns:a16="http://schemas.microsoft.com/office/drawing/2014/main" id="{D6F249C6-75D4-2B42-8E0F-63B4646F5200}"/>
              </a:ext>
            </a:extLst>
          </p:cNvPr>
          <p:cNvSpPr>
            <a:spLocks/>
          </p:cNvSpPr>
          <p:nvPr/>
        </p:nvSpPr>
        <p:spPr>
          <a:xfrm>
            <a:off x="476613" y="2150147"/>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Roboto Light" panose="02000000000000000000" pitchFamily="2" charset="0"/>
                <a:ea typeface="Roboto Light" panose="02000000000000000000" pitchFamily="2" charset="0"/>
              </a:rPr>
              <a:t>2</a:t>
            </a:r>
          </a:p>
        </p:txBody>
      </p:sp>
      <p:sp>
        <p:nvSpPr>
          <p:cNvPr id="22" name="Rechteck 21">
            <a:extLst>
              <a:ext uri="{FF2B5EF4-FFF2-40B4-BE49-F238E27FC236}">
                <a16:creationId xmlns:a16="http://schemas.microsoft.com/office/drawing/2014/main" id="{C91536F7-A9B3-6346-BAD3-D7A3F0A6CAC1}"/>
              </a:ext>
            </a:extLst>
          </p:cNvPr>
          <p:cNvSpPr/>
          <p:nvPr/>
        </p:nvSpPr>
        <p:spPr>
          <a:xfrm>
            <a:off x="332105" y="2637904"/>
            <a:ext cx="11017224" cy="358408"/>
          </a:xfrm>
          <a:prstGeom prst="rect">
            <a:avLst/>
          </a:prstGeom>
          <a:solidFill>
            <a:schemeClr val="bg1">
              <a:lumMod val="95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panose="02000000000000000000" pitchFamily="2" charset="0"/>
                <a:ea typeface="Roboto" panose="02000000000000000000" pitchFamily="2" charset="0"/>
              </a:rPr>
              <a:t>Herausforderungen</a:t>
            </a:r>
            <a:r>
              <a:rPr lang="en-US" dirty="0">
                <a:solidFill>
                  <a:prstClr val="black"/>
                </a:solidFill>
                <a:latin typeface="Roboto" panose="02000000000000000000" pitchFamily="2" charset="0"/>
                <a:ea typeface="Roboto" panose="02000000000000000000" pitchFamily="2" charset="0"/>
              </a:rPr>
              <a:t> </a:t>
            </a:r>
            <a:r>
              <a:rPr lang="en-US" dirty="0" err="1">
                <a:solidFill>
                  <a:prstClr val="black"/>
                </a:solidFill>
                <a:latin typeface="Roboto" panose="02000000000000000000" pitchFamily="2" charset="0"/>
                <a:ea typeface="Roboto" panose="02000000000000000000" pitchFamily="2" charset="0"/>
              </a:rPr>
              <a:t>bei</a:t>
            </a:r>
            <a:r>
              <a:rPr lang="en-US" dirty="0">
                <a:solidFill>
                  <a:prstClr val="black"/>
                </a:solidFill>
                <a:latin typeface="Roboto" panose="02000000000000000000" pitchFamily="2" charset="0"/>
                <a:ea typeface="Roboto" panose="02000000000000000000" pitchFamily="2" charset="0"/>
              </a:rPr>
              <a:t> der </a:t>
            </a:r>
            <a:r>
              <a:rPr lang="en-US" dirty="0" err="1">
                <a:solidFill>
                  <a:prstClr val="black"/>
                </a:solidFill>
                <a:latin typeface="Roboto" panose="02000000000000000000" pitchFamily="2" charset="0"/>
                <a:ea typeface="Roboto" panose="02000000000000000000" pitchFamily="2" charset="0"/>
              </a:rPr>
              <a:t>Umsetzung</a:t>
            </a:r>
            <a:endParaRPr lang="en-US" dirty="0">
              <a:solidFill>
                <a:prstClr val="black"/>
              </a:solidFill>
              <a:latin typeface="Roboto" panose="02000000000000000000" pitchFamily="2" charset="0"/>
              <a:ea typeface="Roboto" panose="02000000000000000000" pitchFamily="2" charset="0"/>
            </a:endParaRPr>
          </a:p>
        </p:txBody>
      </p:sp>
      <p:sp>
        <p:nvSpPr>
          <p:cNvPr id="24" name="Abgerundetes Rechteck 23">
            <a:extLst>
              <a:ext uri="{FF2B5EF4-FFF2-40B4-BE49-F238E27FC236}">
                <a16:creationId xmlns:a16="http://schemas.microsoft.com/office/drawing/2014/main" id="{89156FBE-9B29-5542-A8A1-18D883027118}"/>
              </a:ext>
            </a:extLst>
          </p:cNvPr>
          <p:cNvSpPr>
            <a:spLocks/>
          </p:cNvSpPr>
          <p:nvPr/>
        </p:nvSpPr>
        <p:spPr>
          <a:xfrm>
            <a:off x="476613" y="2673108"/>
            <a:ext cx="288000" cy="288000"/>
          </a:xfrm>
          <a:prstGeom prst="roundRect">
            <a:avLst/>
          </a:prstGeom>
          <a:solidFill>
            <a:srgbClr val="336E7B">
              <a:alpha val="20000"/>
            </a:srgbClr>
          </a:solidFill>
          <a:ln w="19050">
            <a:solidFill>
              <a:srgbClr val="336E7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Roboto" panose="02000000000000000000" pitchFamily="2" charset="0"/>
                <a:ea typeface="Roboto" panose="02000000000000000000" pitchFamily="2" charset="0"/>
              </a:rPr>
              <a:t>3</a:t>
            </a:r>
          </a:p>
        </p:txBody>
      </p:sp>
      <p:sp>
        <p:nvSpPr>
          <p:cNvPr id="37" name="Rechteck 36">
            <a:extLst>
              <a:ext uri="{FF2B5EF4-FFF2-40B4-BE49-F238E27FC236}">
                <a16:creationId xmlns:a16="http://schemas.microsoft.com/office/drawing/2014/main" id="{D80EA920-FDBE-2746-8AC2-C8585A1BC4C3}"/>
              </a:ext>
            </a:extLst>
          </p:cNvPr>
          <p:cNvSpPr/>
          <p:nvPr/>
        </p:nvSpPr>
        <p:spPr>
          <a:xfrm>
            <a:off x="332105" y="3155539"/>
            <a:ext cx="11017224" cy="361069"/>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Lean </a:t>
            </a:r>
            <a:r>
              <a:rPr lang="en-US" dirty="0" err="1">
                <a:solidFill>
                  <a:prstClr val="black"/>
                </a:solidFill>
                <a:latin typeface="Roboto Light" panose="02000000000000000000" pitchFamily="2" charset="0"/>
                <a:ea typeface="Roboto Light" panose="02000000000000000000" pitchFamily="2" charset="0"/>
                <a:cs typeface="Roboto Light" charset="0"/>
              </a:rPr>
              <a:t>Prinzipien</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9" name="Abgerundetes Rechteck 38">
            <a:extLst>
              <a:ext uri="{FF2B5EF4-FFF2-40B4-BE49-F238E27FC236}">
                <a16:creationId xmlns:a16="http://schemas.microsoft.com/office/drawing/2014/main" id="{8D58E4BD-2B71-1747-80F6-F187C113BAD7}"/>
              </a:ext>
            </a:extLst>
          </p:cNvPr>
          <p:cNvSpPr>
            <a:spLocks/>
          </p:cNvSpPr>
          <p:nvPr/>
        </p:nvSpPr>
        <p:spPr>
          <a:xfrm>
            <a:off x="476613" y="3192073"/>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4</a:t>
            </a:r>
          </a:p>
        </p:txBody>
      </p:sp>
      <p:sp>
        <p:nvSpPr>
          <p:cNvPr id="40" name="Rechteck 39">
            <a:extLst>
              <a:ext uri="{FF2B5EF4-FFF2-40B4-BE49-F238E27FC236}">
                <a16:creationId xmlns:a16="http://schemas.microsoft.com/office/drawing/2014/main" id="{40E75658-018C-2543-A228-C1E9512F55FF}"/>
              </a:ext>
            </a:extLst>
          </p:cNvPr>
          <p:cNvSpPr/>
          <p:nvPr/>
        </p:nvSpPr>
        <p:spPr>
          <a:xfrm>
            <a:off x="332105" y="3679575"/>
            <a:ext cx="11017224" cy="367508"/>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Agile </a:t>
            </a:r>
            <a:r>
              <a:rPr lang="en-US" dirty="0" err="1">
                <a:solidFill>
                  <a:prstClr val="black"/>
                </a:solidFill>
                <a:latin typeface="Roboto Light" panose="02000000000000000000" pitchFamily="2" charset="0"/>
                <a:ea typeface="Roboto Light" panose="02000000000000000000" pitchFamily="2" charset="0"/>
                <a:cs typeface="Roboto Light" charset="0"/>
              </a:rPr>
              <a:t>Herangehensweise</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2" name="Abgerundetes Rechteck 41">
            <a:extLst>
              <a:ext uri="{FF2B5EF4-FFF2-40B4-BE49-F238E27FC236}">
                <a16:creationId xmlns:a16="http://schemas.microsoft.com/office/drawing/2014/main" id="{3257335E-67BB-BB4E-8D0F-5A2C49F26097}"/>
              </a:ext>
            </a:extLst>
          </p:cNvPr>
          <p:cNvSpPr>
            <a:spLocks/>
          </p:cNvSpPr>
          <p:nvPr/>
        </p:nvSpPr>
        <p:spPr>
          <a:xfrm>
            <a:off x="476613" y="3719329"/>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5</a:t>
            </a:r>
          </a:p>
        </p:txBody>
      </p:sp>
      <p:sp>
        <p:nvSpPr>
          <p:cNvPr id="43" name="Rechteck 42">
            <a:extLst>
              <a:ext uri="{FF2B5EF4-FFF2-40B4-BE49-F238E27FC236}">
                <a16:creationId xmlns:a16="http://schemas.microsoft.com/office/drawing/2014/main" id="{BE2FD5DA-43EE-794C-9484-37B121DFADEA}"/>
              </a:ext>
            </a:extLst>
          </p:cNvPr>
          <p:cNvSpPr/>
          <p:nvPr/>
        </p:nvSpPr>
        <p:spPr>
          <a:xfrm>
            <a:off x="332105" y="4200636"/>
            <a:ext cx="11017224" cy="380217"/>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Frameworks </a:t>
            </a:r>
            <a:r>
              <a:rPr lang="en-US" dirty="0" err="1">
                <a:solidFill>
                  <a:prstClr val="black"/>
                </a:solidFill>
                <a:latin typeface="Roboto Light" panose="02000000000000000000" pitchFamily="2" charset="0"/>
                <a:ea typeface="Roboto Light" panose="02000000000000000000" pitchFamily="2" charset="0"/>
                <a:cs typeface="Roboto Light" charset="0"/>
              </a:rPr>
              <a:t>zur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Steuerung</a:t>
            </a:r>
            <a:r>
              <a:rPr lang="en-US" dirty="0">
                <a:solidFill>
                  <a:prstClr val="black"/>
                </a:solidFill>
                <a:latin typeface="Roboto Light" panose="02000000000000000000" pitchFamily="2" charset="0"/>
                <a:ea typeface="Roboto Light" panose="02000000000000000000" pitchFamily="2" charset="0"/>
                <a:cs typeface="Roboto Light" charset="0"/>
              </a:rPr>
              <a:t> der </a:t>
            </a:r>
            <a:r>
              <a:rPr lang="en-US" dirty="0" err="1">
                <a:solidFill>
                  <a:prstClr val="black"/>
                </a:solidFill>
                <a:latin typeface="Roboto Light" panose="02000000000000000000" pitchFamily="2" charset="0"/>
                <a:ea typeface="Roboto Light" panose="02000000000000000000" pitchFamily="2" charset="0"/>
                <a:cs typeface="Roboto Light" charset="0"/>
              </a:rPr>
              <a:t>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5" name="Abgerundetes Rechteck 44">
            <a:extLst>
              <a:ext uri="{FF2B5EF4-FFF2-40B4-BE49-F238E27FC236}">
                <a16:creationId xmlns:a16="http://schemas.microsoft.com/office/drawing/2014/main" id="{3C576585-3F23-5242-AA34-E45F20A79944}"/>
              </a:ext>
            </a:extLst>
          </p:cNvPr>
          <p:cNvSpPr>
            <a:spLocks/>
          </p:cNvSpPr>
          <p:nvPr/>
        </p:nvSpPr>
        <p:spPr>
          <a:xfrm>
            <a:off x="476613" y="4246744"/>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6</a:t>
            </a:r>
          </a:p>
        </p:txBody>
      </p:sp>
      <p:sp>
        <p:nvSpPr>
          <p:cNvPr id="46" name="Rechteck 45">
            <a:extLst>
              <a:ext uri="{FF2B5EF4-FFF2-40B4-BE49-F238E27FC236}">
                <a16:creationId xmlns:a16="http://schemas.microsoft.com/office/drawing/2014/main" id="{ADDDDD81-88A7-B44F-93B8-10C84B111D61}"/>
              </a:ext>
            </a:extLst>
          </p:cNvPr>
          <p:cNvSpPr/>
          <p:nvPr/>
        </p:nvSpPr>
        <p:spPr>
          <a:xfrm>
            <a:off x="332105" y="473440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für</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Schritt</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zum</a:t>
            </a:r>
            <a:r>
              <a:rPr lang="en-US" dirty="0">
                <a:solidFill>
                  <a:prstClr val="black"/>
                </a:solidFill>
                <a:latin typeface="Roboto Light" panose="02000000000000000000" pitchFamily="2" charset="0"/>
                <a:ea typeface="Roboto Light" panose="02000000000000000000" pitchFamily="2" charset="0"/>
                <a:cs typeface="Roboto Light" charset="0"/>
              </a:rPr>
              <a:t> </a:t>
            </a:r>
            <a:r>
              <a:rPr lang="en-US" dirty="0" err="1">
                <a:solidFill>
                  <a:prstClr val="black"/>
                </a:solidFill>
                <a:latin typeface="Roboto Light" panose="02000000000000000000" pitchFamily="2" charset="0"/>
                <a:ea typeface="Roboto Light" panose="02000000000000000000" pitchFamily="2" charset="0"/>
                <a:cs typeface="Roboto Light" charset="0"/>
              </a:rPr>
              <a:t>Erfolg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48" name="Abgerundetes Rechteck 47">
            <a:extLst>
              <a:ext uri="{FF2B5EF4-FFF2-40B4-BE49-F238E27FC236}">
                <a16:creationId xmlns:a16="http://schemas.microsoft.com/office/drawing/2014/main" id="{42AEFAF9-25C9-194D-8809-255A785AD286}"/>
              </a:ext>
            </a:extLst>
          </p:cNvPr>
          <p:cNvSpPr>
            <a:spLocks/>
          </p:cNvSpPr>
          <p:nvPr/>
        </p:nvSpPr>
        <p:spPr>
          <a:xfrm>
            <a:off x="476613" y="477913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7</a:t>
            </a:r>
          </a:p>
        </p:txBody>
      </p:sp>
      <p:sp>
        <p:nvSpPr>
          <p:cNvPr id="29" name="Rechteck 28">
            <a:extLst>
              <a:ext uri="{FF2B5EF4-FFF2-40B4-BE49-F238E27FC236}">
                <a16:creationId xmlns:a16="http://schemas.microsoft.com/office/drawing/2014/main" id="{A3C9015A-6B63-FA48-BB48-E12C5DB0BA22}"/>
              </a:ext>
            </a:extLst>
          </p:cNvPr>
          <p:cNvSpPr/>
          <p:nvPr/>
        </p:nvSpPr>
        <p:spPr>
          <a:xfrm>
            <a:off x="332105" y="527351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Trends in der </a:t>
            </a:r>
            <a:r>
              <a:rPr lang="en-US" dirty="0" err="1">
                <a:solidFill>
                  <a:prstClr val="black"/>
                </a:solidFill>
                <a:latin typeface="Roboto Light" panose="02000000000000000000" pitchFamily="2" charset="0"/>
                <a:ea typeface="Roboto Light" panose="02000000000000000000" pitchFamily="2" charset="0"/>
                <a:cs typeface="Roboto Light" charset="0"/>
              </a:rPr>
              <a:t>Strategieumsetzung</a:t>
            </a:r>
            <a:endParaRPr lang="en-US" dirty="0">
              <a:solidFill>
                <a:prstClr val="black"/>
              </a:solidFill>
              <a:latin typeface="Roboto Light" panose="02000000000000000000" pitchFamily="2" charset="0"/>
              <a:ea typeface="Roboto Light" panose="02000000000000000000" pitchFamily="2" charset="0"/>
              <a:cs typeface="Roboto Light" charset="0"/>
            </a:endParaRPr>
          </a:p>
        </p:txBody>
      </p:sp>
      <p:sp>
        <p:nvSpPr>
          <p:cNvPr id="32" name="Rechteck 31">
            <a:extLst>
              <a:ext uri="{FF2B5EF4-FFF2-40B4-BE49-F238E27FC236}">
                <a16:creationId xmlns:a16="http://schemas.microsoft.com/office/drawing/2014/main" id="{CC79A5C9-8F01-2246-9743-3A3445E17DE1}"/>
              </a:ext>
            </a:extLst>
          </p:cNvPr>
          <p:cNvSpPr/>
          <p:nvPr/>
        </p:nvSpPr>
        <p:spPr>
          <a:xfrm>
            <a:off x="332105" y="5812626"/>
            <a:ext cx="11017224" cy="377451"/>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a:tabLst>
                <a:tab pos="444500" algn="l"/>
                <a:tab pos="1828800" algn="l"/>
                <a:tab pos="2741613" algn="l"/>
                <a:tab pos="3657600" algn="l"/>
                <a:tab pos="4572000" algn="l"/>
                <a:tab pos="5484813" algn="l"/>
                <a:tab pos="6399213" algn="l"/>
                <a:tab pos="7315200" algn="l"/>
                <a:tab pos="8229600" algn="l"/>
                <a:tab pos="9144000" algn="l"/>
                <a:tab pos="10058400" algn="l"/>
              </a:tabLst>
            </a:pPr>
            <a:r>
              <a:rPr lang="en-US" dirty="0">
                <a:solidFill>
                  <a:prstClr val="black"/>
                </a:solidFill>
                <a:latin typeface="Roboto Light" panose="02000000000000000000" pitchFamily="2" charset="0"/>
                <a:ea typeface="Roboto Light" panose="02000000000000000000" pitchFamily="2" charset="0"/>
                <a:cs typeface="Roboto Light" charset="0"/>
              </a:rPr>
              <a:t>Flowmotor Strategy Execution Platform</a:t>
            </a:r>
          </a:p>
        </p:txBody>
      </p:sp>
      <p:sp>
        <p:nvSpPr>
          <p:cNvPr id="34" name="Abgerundetes Rechteck 33">
            <a:extLst>
              <a:ext uri="{FF2B5EF4-FFF2-40B4-BE49-F238E27FC236}">
                <a16:creationId xmlns:a16="http://schemas.microsoft.com/office/drawing/2014/main" id="{A9C88D69-AE4F-144A-B3F7-111D888BAB48}"/>
              </a:ext>
            </a:extLst>
          </p:cNvPr>
          <p:cNvSpPr>
            <a:spLocks/>
          </p:cNvSpPr>
          <p:nvPr/>
        </p:nvSpPr>
        <p:spPr>
          <a:xfrm>
            <a:off x="476613" y="531824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8</a:t>
            </a:r>
          </a:p>
        </p:txBody>
      </p:sp>
      <p:sp>
        <p:nvSpPr>
          <p:cNvPr id="35" name="Abgerundetes Rechteck 34">
            <a:extLst>
              <a:ext uri="{FF2B5EF4-FFF2-40B4-BE49-F238E27FC236}">
                <a16:creationId xmlns:a16="http://schemas.microsoft.com/office/drawing/2014/main" id="{D1A98E2A-CD94-C741-9524-F3A9290B0CC1}"/>
              </a:ext>
            </a:extLst>
          </p:cNvPr>
          <p:cNvSpPr>
            <a:spLocks/>
          </p:cNvSpPr>
          <p:nvPr/>
        </p:nvSpPr>
        <p:spPr>
          <a:xfrm>
            <a:off x="476613" y="5857351"/>
            <a:ext cx="288000" cy="288000"/>
          </a:xfrm>
          <a:prstGeom prst="roundRect">
            <a:avLst/>
          </a:prstGeom>
          <a:solidFill>
            <a:srgbClr val="336E7B">
              <a:alpha val="10000"/>
            </a:srgbClr>
          </a:solidFill>
          <a:ln w="19050">
            <a:solidFill>
              <a:srgbClr val="336E7B">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Roboto Light" panose="02000000000000000000" pitchFamily="2" charset="0"/>
                <a:ea typeface="Roboto Light" panose="02000000000000000000" pitchFamily="2" charset="0"/>
              </a:rPr>
              <a:t>9</a:t>
            </a:r>
          </a:p>
        </p:txBody>
      </p:sp>
    </p:spTree>
    <p:extLst>
      <p:ext uri="{BB962C8B-B14F-4D97-AF65-F5344CB8AC3E}">
        <p14:creationId xmlns:p14="http://schemas.microsoft.com/office/powerpoint/2010/main" val="436900296"/>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5386</Words>
  <Application>Microsoft Office PowerPoint</Application>
  <PresentationFormat>Breitbild</PresentationFormat>
  <Paragraphs>800</Paragraphs>
  <Slides>65</Slides>
  <Notes>65</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65</vt:i4>
      </vt:variant>
    </vt:vector>
  </HeadingPairs>
  <TitlesOfParts>
    <vt:vector size="76" baseType="lpstr">
      <vt:lpstr>Arial</vt:lpstr>
      <vt:lpstr>Calibri</vt:lpstr>
      <vt:lpstr>Courier New</vt:lpstr>
      <vt:lpstr>Roboto</vt:lpstr>
      <vt:lpstr>Roboto Condensed</vt:lpstr>
      <vt:lpstr>Roboto Light</vt:lpstr>
      <vt:lpstr>Roboto Medium</vt:lpstr>
      <vt:lpstr>StarSymbol</vt:lpstr>
      <vt:lpstr>Symbol</vt:lpstr>
      <vt:lpstr>Times</vt:lpstr>
      <vt:lpstr>Default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team24x7 Gesellschaft für Lösungen in der Datenverarbeitung 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Strategy Execution Seminar </dc:title>
  <dc:subject>Strategy Execution Seminar in Vancouver, BC on October 17th, 2019</dc:subject>
  <dc:creator>mklinger@team24x7.de</dc:creator>
  <cp:keywords/>
  <dc:description/>
  <cp:lastModifiedBy>Roger Arbogast</cp:lastModifiedBy>
  <cp:revision>1232</cp:revision>
  <cp:lastPrinted>2020-06-26T15:02:45Z</cp:lastPrinted>
  <dcterms:created xsi:type="dcterms:W3CDTF">2007-03-27T10:45:44Z</dcterms:created>
  <dcterms:modified xsi:type="dcterms:W3CDTF">2020-06-28T18:24:02Z</dcterms:modified>
  <cp:category/>
</cp:coreProperties>
</file>